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1780" r:id="rId2"/>
    <p:sldId id="257" r:id="rId3"/>
    <p:sldId id="259" r:id="rId4"/>
    <p:sldId id="260" r:id="rId5"/>
    <p:sldId id="1789" r:id="rId6"/>
    <p:sldId id="261" r:id="rId7"/>
    <p:sldId id="1793" r:id="rId8"/>
    <p:sldId id="1782" r:id="rId9"/>
    <p:sldId id="1784" r:id="rId10"/>
    <p:sldId id="1788" r:id="rId11"/>
    <p:sldId id="1786" r:id="rId12"/>
    <p:sldId id="1787" r:id="rId13"/>
    <p:sldId id="1792" r:id="rId14"/>
    <p:sldId id="1790" r:id="rId15"/>
    <p:sldId id="1791" r:id="rId16"/>
    <p:sldId id="268" r:id="rId17"/>
  </p:sldIdLst>
  <p:sldSz cx="18288000" cy="10287000"/>
  <p:notesSz cx="6858000" cy="9144000"/>
  <p:embeddedFontLst>
    <p:embeddedFont>
      <p:font typeface="Arial Bold" panose="020B0704020202020204" pitchFamily="34" charset="0"/>
      <p:regular r:id="rId19"/>
      <p:bold r:id="rId20"/>
    </p:embeddedFont>
    <p:embeddedFont>
      <p:font typeface="Arimo" panose="02010600030101010101" charset="0"/>
      <p:regular r:id="rId21"/>
    </p:embeddedFont>
    <p:embeddedFont>
      <p:font typeface="Arimo Bold" panose="02010600030101010101" charset="0"/>
      <p:regular r:id="rId22"/>
      <p:bold r:id="rId23"/>
    </p:embeddedFont>
    <p:embeddedFont>
      <p:font typeface="Consolas" panose="020B0609020204030204" pitchFamily="49" charset="0"/>
      <p:regular r:id="rId24"/>
      <p:bold r:id="rId25"/>
      <p:italic r:id="rId26"/>
      <p:boldItalic r:id="rId27"/>
    </p:embeddedFont>
    <p:embeddedFont>
      <p:font typeface="Helvetica" panose="020B0604020202030204"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1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49" autoAdjust="0"/>
    <p:restoredTop sz="95102" autoAdjust="0"/>
  </p:normalViewPr>
  <p:slideViewPr>
    <p:cSldViewPr>
      <p:cViewPr varScale="1">
        <p:scale>
          <a:sx n="54" d="100"/>
          <a:sy n="54" d="100"/>
        </p:scale>
        <p:origin x="1046" y="11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C2B6CC-008E-984E-86D9-8C52854AE730}" type="datetimeFigureOut">
              <a:rPr lang="en-US" smtClean="0"/>
              <a:t>5/6/2024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169997-469B-4F47-B981-3C63DB8691F0}" type="slidenum">
              <a:rPr lang="en-US" smtClean="0"/>
              <a:t>‹#›</a:t>
            </a:fld>
            <a:endParaRPr lang="en-US"/>
          </a:p>
        </p:txBody>
      </p:sp>
    </p:spTree>
    <p:extLst>
      <p:ext uri="{BB962C8B-B14F-4D97-AF65-F5344CB8AC3E}">
        <p14:creationId xmlns:p14="http://schemas.microsoft.com/office/powerpoint/2010/main" val="198483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F14704-8519-41C8-A5DF-36B21EA7E9CC}" type="slidenum">
              <a:rPr lang="en-US" smtClean="0"/>
              <a:t>1</a:t>
            </a:fld>
            <a:endParaRPr lang="en-US" dirty="0"/>
          </a:p>
        </p:txBody>
      </p:sp>
    </p:spTree>
    <p:extLst>
      <p:ext uri="{BB962C8B-B14F-4D97-AF65-F5344CB8AC3E}">
        <p14:creationId xmlns:p14="http://schemas.microsoft.com/office/powerpoint/2010/main" val="463791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öhne"/>
              </a:rPr>
              <a:t>Test whether a time series is stationary</a:t>
            </a:r>
          </a:p>
          <a:p>
            <a:pPr algn="l">
              <a:buFont typeface="Arial" panose="020B0604020202020204" pitchFamily="34" charset="0"/>
              <a:buChar char="•"/>
            </a:pPr>
            <a:r>
              <a:rPr lang="en-US" b="1" i="0" dirty="0">
                <a:solidFill>
                  <a:srgbClr val="3C4043"/>
                </a:solidFill>
                <a:effectLst/>
                <a:highlight>
                  <a:srgbClr val="FFFFFF"/>
                </a:highlight>
                <a:latin typeface="Inter"/>
              </a:rPr>
              <a:t>Critical Value (5%)</a:t>
            </a:r>
            <a:r>
              <a:rPr lang="en-US" b="0" i="0" dirty="0">
                <a:solidFill>
                  <a:srgbClr val="3C4043"/>
                </a:solidFill>
                <a:effectLst/>
                <a:highlight>
                  <a:srgbClr val="FFFFFF"/>
                </a:highlight>
                <a:latin typeface="Inter"/>
              </a:rPr>
              <a:t> &gt; </a:t>
            </a:r>
            <a:r>
              <a:rPr lang="en-US" b="1" i="0" dirty="0">
                <a:solidFill>
                  <a:srgbClr val="3C4043"/>
                </a:solidFill>
                <a:effectLst/>
                <a:highlight>
                  <a:srgbClr val="FFFFFF"/>
                </a:highlight>
                <a:latin typeface="Inter"/>
              </a:rPr>
              <a:t>Test Statistic</a:t>
            </a:r>
            <a:endParaRPr lang="en-US" b="0" i="0" dirty="0">
              <a:solidFill>
                <a:srgbClr val="3C4043"/>
              </a:solidFill>
              <a:effectLst/>
              <a:highlight>
                <a:srgbClr val="FFFFFF"/>
              </a:highlight>
              <a:latin typeface="Inter"/>
            </a:endParaRPr>
          </a:p>
          <a:p>
            <a:pPr algn="l">
              <a:buFont typeface="Arial" panose="020B0604020202020204" pitchFamily="34" charset="0"/>
              <a:buChar char="•"/>
            </a:pPr>
            <a:r>
              <a:rPr lang="en-US" b="1" i="0" dirty="0">
                <a:solidFill>
                  <a:srgbClr val="3C4043"/>
                </a:solidFill>
                <a:effectLst/>
                <a:highlight>
                  <a:srgbClr val="FFFFFF"/>
                </a:highlight>
                <a:latin typeface="Inter"/>
              </a:rPr>
              <a:t>p-value</a:t>
            </a:r>
            <a:r>
              <a:rPr lang="en-US" b="0" i="0" dirty="0">
                <a:solidFill>
                  <a:srgbClr val="3C4043"/>
                </a:solidFill>
                <a:effectLst/>
                <a:highlight>
                  <a:srgbClr val="FFFFFF"/>
                </a:highlight>
                <a:latin typeface="Inter"/>
              </a:rPr>
              <a:t> &lt; 0.05</a:t>
            </a:r>
          </a:p>
          <a:p>
            <a:pPr algn="l">
              <a:buFont typeface="Arial" panose="020B0604020202020204" pitchFamily="34" charset="0"/>
              <a:buChar char="•"/>
            </a:pPr>
            <a:r>
              <a:rPr lang="en-US" b="0" i="0" dirty="0">
                <a:solidFill>
                  <a:srgbClr val="3C4043"/>
                </a:solidFill>
                <a:effectLst/>
                <a:highlight>
                  <a:srgbClr val="FFFFFF"/>
                </a:highlight>
                <a:latin typeface="Inter"/>
              </a:rPr>
              <a:t>The</a:t>
            </a:r>
            <a:r>
              <a:rPr lang="zh-CN" altLang="en-US" b="0" i="0" dirty="0">
                <a:solidFill>
                  <a:srgbClr val="3C4043"/>
                </a:solidFill>
                <a:effectLst/>
                <a:highlight>
                  <a:srgbClr val="FFFFFF"/>
                </a:highlight>
                <a:latin typeface="Inter"/>
              </a:rPr>
              <a:t> </a:t>
            </a:r>
            <a:r>
              <a:rPr lang="en-US" altLang="zh-CN" b="0" i="0" dirty="0">
                <a:solidFill>
                  <a:srgbClr val="3C4043"/>
                </a:solidFill>
                <a:effectLst/>
                <a:highlight>
                  <a:srgbClr val="FFFFFF"/>
                </a:highlight>
                <a:latin typeface="Inter"/>
              </a:rPr>
              <a:t>seasonal feature maybe lost when do the outliers and </a:t>
            </a:r>
            <a:r>
              <a:rPr lang="en-US" altLang="zh-CN" b="0" i="0" dirty="0" err="1">
                <a:solidFill>
                  <a:srgbClr val="3C4043"/>
                </a:solidFill>
                <a:effectLst/>
                <a:highlight>
                  <a:srgbClr val="FFFFFF"/>
                </a:highlight>
                <a:latin typeface="Inter"/>
              </a:rPr>
              <a:t>differecing</a:t>
            </a:r>
            <a:r>
              <a:rPr lang="en-US" altLang="zh-CN" b="0" i="0" dirty="0">
                <a:solidFill>
                  <a:srgbClr val="3C4043"/>
                </a:solidFill>
                <a:effectLst/>
                <a:highlight>
                  <a:srgbClr val="FFFFFF"/>
                </a:highlight>
                <a:latin typeface="Inter"/>
              </a:rPr>
              <a:t>. But if we keep the differencing and outlier. The data is not stationary and the in-sample result is totally wrong.</a:t>
            </a:r>
            <a:endParaRPr lang="en-US" b="0" i="0" dirty="0">
              <a:solidFill>
                <a:srgbClr val="3C4043"/>
              </a:solidFill>
              <a:effectLst/>
              <a:highlight>
                <a:srgbClr val="FFFFFF"/>
              </a:highligh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8169997-469B-4F47-B981-3C63DB8691F0}" type="slidenum">
              <a:rPr lang="en-US" smtClean="0"/>
              <a:t>7</a:t>
            </a:fld>
            <a:endParaRPr lang="en-US"/>
          </a:p>
        </p:txBody>
      </p:sp>
    </p:spTree>
    <p:extLst>
      <p:ext uri="{BB962C8B-B14F-4D97-AF65-F5344CB8AC3E}">
        <p14:creationId xmlns:p14="http://schemas.microsoft.com/office/powerpoint/2010/main" val="1861880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Confidence interval</a:t>
            </a:r>
          </a:p>
        </p:txBody>
      </p:sp>
      <p:sp>
        <p:nvSpPr>
          <p:cNvPr id="4" name="Slide Number Placeholder 3"/>
          <p:cNvSpPr>
            <a:spLocks noGrp="1"/>
          </p:cNvSpPr>
          <p:nvPr>
            <p:ph type="sldNum" sz="quarter" idx="5"/>
          </p:nvPr>
        </p:nvSpPr>
        <p:spPr/>
        <p:txBody>
          <a:bodyPr/>
          <a:lstStyle/>
          <a:p>
            <a:fld id="{A8169997-469B-4F47-B981-3C63DB8691F0}" type="slidenum">
              <a:rPr lang="en-US" smtClean="0"/>
              <a:t>8</a:t>
            </a:fld>
            <a:endParaRPr lang="en-US"/>
          </a:p>
        </p:txBody>
      </p:sp>
    </p:spTree>
    <p:extLst>
      <p:ext uri="{BB962C8B-B14F-4D97-AF65-F5344CB8AC3E}">
        <p14:creationId xmlns:p14="http://schemas.microsoft.com/office/powerpoint/2010/main" val="3186648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öhne"/>
              </a:rPr>
              <a:t>Their mixed economies, encompassing agriculture, industry, and services, lead to varying energy demands.</a:t>
            </a:r>
          </a:p>
          <a:p>
            <a:endParaRPr lang="en-US" dirty="0"/>
          </a:p>
        </p:txBody>
      </p:sp>
      <p:sp>
        <p:nvSpPr>
          <p:cNvPr id="4" name="Slide Number Placeholder 3"/>
          <p:cNvSpPr>
            <a:spLocks noGrp="1"/>
          </p:cNvSpPr>
          <p:nvPr>
            <p:ph type="sldNum" sz="quarter" idx="5"/>
          </p:nvPr>
        </p:nvSpPr>
        <p:spPr/>
        <p:txBody>
          <a:bodyPr/>
          <a:lstStyle/>
          <a:p>
            <a:fld id="{A8169997-469B-4F47-B981-3C63DB8691F0}" type="slidenum">
              <a:rPr lang="en-US" smtClean="0"/>
              <a:t>9</a:t>
            </a:fld>
            <a:endParaRPr lang="en-US"/>
          </a:p>
        </p:txBody>
      </p:sp>
    </p:spTree>
    <p:extLst>
      <p:ext uri="{BB962C8B-B14F-4D97-AF65-F5344CB8AC3E}">
        <p14:creationId xmlns:p14="http://schemas.microsoft.com/office/powerpoint/2010/main" val="1706792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öhne"/>
              </a:rPr>
              <a:t>Their mixed economies, encompassing agriculture, industry, and services, lead to varying energy demands.</a:t>
            </a:r>
          </a:p>
          <a:p>
            <a:endParaRPr lang="en-US" dirty="0"/>
          </a:p>
        </p:txBody>
      </p:sp>
      <p:sp>
        <p:nvSpPr>
          <p:cNvPr id="4" name="Slide Number Placeholder 3"/>
          <p:cNvSpPr>
            <a:spLocks noGrp="1"/>
          </p:cNvSpPr>
          <p:nvPr>
            <p:ph type="sldNum" sz="quarter" idx="5"/>
          </p:nvPr>
        </p:nvSpPr>
        <p:spPr/>
        <p:txBody>
          <a:bodyPr/>
          <a:lstStyle/>
          <a:p>
            <a:fld id="{A8169997-469B-4F47-B981-3C63DB8691F0}" type="slidenum">
              <a:rPr lang="en-US" smtClean="0"/>
              <a:t>10</a:t>
            </a:fld>
            <a:endParaRPr lang="en-US"/>
          </a:p>
        </p:txBody>
      </p:sp>
    </p:spTree>
    <p:extLst>
      <p:ext uri="{BB962C8B-B14F-4D97-AF65-F5344CB8AC3E}">
        <p14:creationId xmlns:p14="http://schemas.microsoft.com/office/powerpoint/2010/main" val="189748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öhne"/>
              </a:rPr>
              <a:t>Their mixed economies, encompassing agriculture, industry, and services, lead to varying energy demands.</a:t>
            </a:r>
          </a:p>
          <a:p>
            <a:endParaRPr lang="en-US" dirty="0"/>
          </a:p>
        </p:txBody>
      </p:sp>
      <p:sp>
        <p:nvSpPr>
          <p:cNvPr id="4" name="Slide Number Placeholder 3"/>
          <p:cNvSpPr>
            <a:spLocks noGrp="1"/>
          </p:cNvSpPr>
          <p:nvPr>
            <p:ph type="sldNum" sz="quarter" idx="5"/>
          </p:nvPr>
        </p:nvSpPr>
        <p:spPr/>
        <p:txBody>
          <a:bodyPr/>
          <a:lstStyle/>
          <a:p>
            <a:fld id="{A8169997-469B-4F47-B981-3C63DB8691F0}" type="slidenum">
              <a:rPr lang="en-US" smtClean="0"/>
              <a:t>11</a:t>
            </a:fld>
            <a:endParaRPr lang="en-US"/>
          </a:p>
        </p:txBody>
      </p:sp>
    </p:spTree>
    <p:extLst>
      <p:ext uri="{BB962C8B-B14F-4D97-AF65-F5344CB8AC3E}">
        <p14:creationId xmlns:p14="http://schemas.microsoft.com/office/powerpoint/2010/main" val="242962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öhne"/>
              </a:rPr>
              <a:t>Their mixed economies, encompassing agriculture, industry, and services, lead to varying energy demands.</a:t>
            </a:r>
          </a:p>
          <a:p>
            <a:endParaRPr lang="en-US" dirty="0"/>
          </a:p>
        </p:txBody>
      </p:sp>
      <p:sp>
        <p:nvSpPr>
          <p:cNvPr id="4" name="Slide Number Placeholder 3"/>
          <p:cNvSpPr>
            <a:spLocks noGrp="1"/>
          </p:cNvSpPr>
          <p:nvPr>
            <p:ph type="sldNum" sz="quarter" idx="5"/>
          </p:nvPr>
        </p:nvSpPr>
        <p:spPr/>
        <p:txBody>
          <a:bodyPr/>
          <a:lstStyle/>
          <a:p>
            <a:fld id="{A8169997-469B-4F47-B981-3C63DB8691F0}" type="slidenum">
              <a:rPr lang="en-US" smtClean="0"/>
              <a:t>12</a:t>
            </a:fld>
            <a:endParaRPr lang="en-US"/>
          </a:p>
        </p:txBody>
      </p:sp>
    </p:spTree>
    <p:extLst>
      <p:ext uri="{BB962C8B-B14F-4D97-AF65-F5344CB8AC3E}">
        <p14:creationId xmlns:p14="http://schemas.microsoft.com/office/powerpoint/2010/main" val="3484277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öhne"/>
              </a:rPr>
              <a:t>Their mixed economies, encompassing agriculture, industry, and services, lead to varying energy demands.</a:t>
            </a:r>
          </a:p>
          <a:p>
            <a:endParaRPr lang="en-US" dirty="0"/>
          </a:p>
        </p:txBody>
      </p:sp>
      <p:sp>
        <p:nvSpPr>
          <p:cNvPr id="4" name="Slide Number Placeholder 3"/>
          <p:cNvSpPr>
            <a:spLocks noGrp="1"/>
          </p:cNvSpPr>
          <p:nvPr>
            <p:ph type="sldNum" sz="quarter" idx="5"/>
          </p:nvPr>
        </p:nvSpPr>
        <p:spPr/>
        <p:txBody>
          <a:bodyPr/>
          <a:lstStyle/>
          <a:p>
            <a:fld id="{A8169997-469B-4F47-B981-3C63DB8691F0}" type="slidenum">
              <a:rPr lang="en-US" smtClean="0"/>
              <a:t>13</a:t>
            </a:fld>
            <a:endParaRPr lang="en-US"/>
          </a:p>
        </p:txBody>
      </p:sp>
    </p:spTree>
    <p:extLst>
      <p:ext uri="{BB962C8B-B14F-4D97-AF65-F5344CB8AC3E}">
        <p14:creationId xmlns:p14="http://schemas.microsoft.com/office/powerpoint/2010/main" val="1861880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1In last class professor Molin mentioned that the </a:t>
            </a:r>
            <a:r>
              <a:rPr lang="en-US" dirty="0" err="1"/>
              <a:t>api</a:t>
            </a:r>
            <a:r>
              <a:rPr lang="en-US" dirty="0"/>
              <a:t> key should never be uploaded to the repo, so we use input() function to ask the user to type in the </a:t>
            </a:r>
            <a:r>
              <a:rPr lang="en-US" dirty="0" err="1"/>
              <a:t>api</a:t>
            </a:r>
            <a:r>
              <a:rPr lang="en-US" dirty="0"/>
              <a:t> key. Also the </a:t>
            </a:r>
            <a:r>
              <a:rPr lang="en-US" dirty="0" err="1"/>
              <a:t>api</a:t>
            </a:r>
            <a:r>
              <a:rPr lang="en-US" dirty="0"/>
              <a:t> only allows 5000 rows of data per request, so we request the data multiple times and contact them into one full </a:t>
            </a:r>
            <a:r>
              <a:rPr lang="en-US" dirty="0" err="1"/>
              <a:t>dataframe</a:t>
            </a:r>
            <a:endParaRPr lang="en-US" dirty="0"/>
          </a:p>
          <a:p>
            <a:r>
              <a:rPr lang="en-US" dirty="0"/>
              <a:t>2 our data is closely related with different states in US. In order to show the data of 51 states and give a comprehensive understanding, we use the </a:t>
            </a:r>
            <a:r>
              <a:rPr lang="en-US" dirty="0" err="1"/>
              <a:t>geopandas</a:t>
            </a:r>
            <a:r>
              <a:rPr lang="en-US" dirty="0"/>
              <a:t> to plot a map of states of US</a:t>
            </a:r>
          </a:p>
          <a:p>
            <a:r>
              <a:rPr lang="en-US" dirty="0"/>
              <a:t>3 our original dataset formatting is very ugly and needs reshaping and pivoting to make the columns have meanings.</a:t>
            </a:r>
          </a:p>
        </p:txBody>
      </p:sp>
      <p:sp>
        <p:nvSpPr>
          <p:cNvPr id="4" name="Slide Number Placeholder 3"/>
          <p:cNvSpPr>
            <a:spLocks noGrp="1"/>
          </p:cNvSpPr>
          <p:nvPr>
            <p:ph type="sldNum" sz="quarter" idx="5"/>
          </p:nvPr>
        </p:nvSpPr>
        <p:spPr/>
        <p:txBody>
          <a:bodyPr/>
          <a:lstStyle/>
          <a:p>
            <a:fld id="{A8169997-469B-4F47-B981-3C63DB8691F0}" type="slidenum">
              <a:rPr lang="en-US" smtClean="0"/>
              <a:t>16</a:t>
            </a:fld>
            <a:endParaRPr lang="en-US"/>
          </a:p>
        </p:txBody>
      </p:sp>
    </p:spTree>
    <p:extLst>
      <p:ext uri="{BB962C8B-B14F-4D97-AF65-F5344CB8AC3E}">
        <p14:creationId xmlns:p14="http://schemas.microsoft.com/office/powerpoint/2010/main" val="183845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Title/Subtitle Blue">
    <p:spTree>
      <p:nvGrpSpPr>
        <p:cNvPr id="1" name=""/>
        <p:cNvGrpSpPr/>
        <p:nvPr/>
      </p:nvGrpSpPr>
      <p:grpSpPr>
        <a:xfrm>
          <a:off x="0" y="0"/>
          <a:ext cx="0" cy="0"/>
          <a:chOff x="0" y="0"/>
          <a:chExt cx="0" cy="0"/>
        </a:xfrm>
      </p:grpSpPr>
      <p:sp>
        <p:nvSpPr>
          <p:cNvPr id="4" name="Rectangle 3"/>
          <p:cNvSpPr/>
          <p:nvPr/>
        </p:nvSpPr>
        <p:spPr>
          <a:xfrm>
            <a:off x="0" y="6451601"/>
            <a:ext cx="18288000" cy="3835400"/>
          </a:xfrm>
          <a:prstGeom prst="rect">
            <a:avLst/>
          </a:prstGeom>
          <a:solidFill>
            <a:srgbClr val="002142"/>
          </a:solidFill>
          <a:ln>
            <a:noFill/>
          </a:ln>
          <a:effectLst/>
        </p:spPr>
        <p:style>
          <a:lnRef idx="1">
            <a:schemeClr val="accent1"/>
          </a:lnRef>
          <a:fillRef idx="3">
            <a:schemeClr val="accent1"/>
          </a:fillRef>
          <a:effectRef idx="2">
            <a:schemeClr val="accent1"/>
          </a:effectRef>
          <a:fontRef idx="minor">
            <a:schemeClr val="lt1"/>
          </a:fontRef>
        </p:style>
        <p:txBody>
          <a:bodyPr lIns="182823" tIns="91412" rIns="182823" bIns="91412" anchor="ctr"/>
          <a:lstStyle/>
          <a:p>
            <a:pPr algn="ctr" fontAlgn="auto">
              <a:spcBef>
                <a:spcPts val="0"/>
              </a:spcBef>
              <a:spcAft>
                <a:spcPts val="0"/>
              </a:spcAft>
              <a:defRPr/>
            </a:pPr>
            <a:endParaRPr lang="en-US" sz="2850" dirty="0">
              <a:latin typeface="Helvetica" charset="0"/>
              <a:ea typeface="Helvetica" charset="0"/>
              <a:cs typeface="Helvetica" charset="0"/>
            </a:endParaRPr>
          </a:p>
        </p:txBody>
      </p:sp>
      <p:sp>
        <p:nvSpPr>
          <p:cNvPr id="10" name="Title 1"/>
          <p:cNvSpPr>
            <a:spLocks noGrp="1"/>
          </p:cNvSpPr>
          <p:nvPr>
            <p:ph type="title" hasCustomPrompt="1"/>
          </p:nvPr>
        </p:nvSpPr>
        <p:spPr>
          <a:xfrm>
            <a:off x="457200" y="6835141"/>
            <a:ext cx="17830800" cy="1500386"/>
          </a:xfrm>
        </p:spPr>
        <p:txBody>
          <a:bodyPr rIns="365760" anchor="ctr">
            <a:normAutofit/>
          </a:bodyPr>
          <a:lstStyle>
            <a:lvl1pPr marL="411480" algn="r">
              <a:defRPr sz="6600" b="0" i="0" baseline="0">
                <a:solidFill>
                  <a:schemeClr val="bg1"/>
                </a:solidFill>
                <a:latin typeface="Helvetica" charset="0"/>
                <a:ea typeface="Helvetica" charset="0"/>
                <a:cs typeface="Helvetica" charset="0"/>
              </a:defRPr>
            </a:lvl1pPr>
          </a:lstStyle>
          <a:p>
            <a:r>
              <a:rPr lang="en-US" dirty="0"/>
              <a:t>Click to edit Master Text Style</a:t>
            </a:r>
          </a:p>
        </p:txBody>
      </p:sp>
      <p:sp>
        <p:nvSpPr>
          <p:cNvPr id="11" name="Content Placeholder 6"/>
          <p:cNvSpPr>
            <a:spLocks noGrp="1"/>
          </p:cNvSpPr>
          <p:nvPr>
            <p:ph sz="quarter" idx="13"/>
          </p:nvPr>
        </p:nvSpPr>
        <p:spPr>
          <a:xfrm>
            <a:off x="822960" y="8150624"/>
            <a:ext cx="17465040" cy="1099302"/>
          </a:xfrm>
          <a:effectLst/>
        </p:spPr>
        <p:txBody>
          <a:bodyPr rIns="365760" anchor="ctr">
            <a:noAutofit/>
          </a:bodyPr>
          <a:lstStyle>
            <a:lvl1pPr algn="r">
              <a:spcAft>
                <a:spcPts val="1200"/>
              </a:spcAft>
              <a:buNone/>
              <a:defRPr sz="2700" cap="none" baseline="0">
                <a:solidFill>
                  <a:schemeClr val="bg1"/>
                </a:solidFill>
                <a:latin typeface="Helvetica" charset="0"/>
                <a:ea typeface="Helvetica" charset="0"/>
                <a:cs typeface="Helvetica" charset="0"/>
              </a:defRPr>
            </a:lvl1pPr>
            <a:lvl2pPr marL="0" indent="0" algn="l">
              <a:buNone/>
              <a:defRPr sz="5250">
                <a:solidFill>
                  <a:srgbClr val="FFFFFF"/>
                </a:solidFill>
              </a:defRPr>
            </a:lvl2pPr>
          </a:lstStyle>
          <a:p>
            <a:pPr lvl="0"/>
            <a:r>
              <a:rPr lang="en-US"/>
              <a:t>Click to edit Master text styles</a:t>
            </a:r>
          </a:p>
        </p:txBody>
      </p:sp>
      <p:pic>
        <p:nvPicPr>
          <p:cNvPr id="12" name="Content Placeholder 15"/>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14173201" y="2551177"/>
            <a:ext cx="3639230" cy="653195"/>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pic>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t="18751" b="45624"/>
          <a:stretch/>
        </p:blipFill>
        <p:spPr>
          <a:xfrm>
            <a:off x="0" y="0"/>
            <a:ext cx="18288000" cy="6515100"/>
          </a:xfrm>
          <a:prstGeom prst="rect">
            <a:avLst/>
          </a:prstGeom>
        </p:spPr>
      </p:pic>
      <p:sp>
        <p:nvSpPr>
          <p:cNvPr id="13" name="Rectangle 12"/>
          <p:cNvSpPr/>
          <p:nvPr userDrawn="1"/>
        </p:nvSpPr>
        <p:spPr>
          <a:xfrm>
            <a:off x="0" y="6517386"/>
            <a:ext cx="18288000" cy="54864"/>
          </a:xfrm>
          <a:prstGeom prst="rect">
            <a:avLst/>
          </a:prstGeom>
          <a:solidFill>
            <a:srgbClr val="959595"/>
          </a:solidFill>
          <a:ln>
            <a:noFill/>
          </a:ln>
          <a:effectLst/>
        </p:spPr>
        <p:style>
          <a:lnRef idx="1">
            <a:schemeClr val="accent1"/>
          </a:lnRef>
          <a:fillRef idx="3">
            <a:schemeClr val="accent1"/>
          </a:fillRef>
          <a:effectRef idx="2">
            <a:schemeClr val="accent1"/>
          </a:effectRef>
          <a:fontRef idx="minor">
            <a:schemeClr val="lt1"/>
          </a:fontRef>
        </p:style>
        <p:txBody>
          <a:bodyPr lIns="182823" tIns="91412" rIns="182823" bIns="91412" anchor="ctr"/>
          <a:lstStyle/>
          <a:p>
            <a:pPr algn="ctr" fontAlgn="auto">
              <a:spcBef>
                <a:spcPts val="0"/>
              </a:spcBef>
              <a:spcAft>
                <a:spcPts val="0"/>
              </a:spcAft>
              <a:defRPr/>
            </a:pPr>
            <a:endParaRPr lang="en-US" sz="2850" dirty="0">
              <a:latin typeface="Helvetica" charset="0"/>
              <a:ea typeface="Helvetica" charset="0"/>
              <a:cs typeface="Helvetica" charset="0"/>
            </a:endParaRPr>
          </a:p>
        </p:txBody>
      </p:sp>
      <p:pic>
        <p:nvPicPr>
          <p:cNvPr id="17" name="Picture 16">
            <a:extLst>
              <a:ext uri="{FF2B5EF4-FFF2-40B4-BE49-F238E27FC236}">
                <a16:creationId xmlns:a16="http://schemas.microsoft.com/office/drawing/2014/main" id="{17FD5FB8-6196-F249-9FF4-5684EB4588E3}"/>
              </a:ext>
            </a:extLst>
          </p:cNvPr>
          <p:cNvPicPr>
            <a:picLocks noChangeAspect="1"/>
          </p:cNvPicPr>
          <p:nvPr userDrawn="1"/>
        </p:nvPicPr>
        <p:blipFill>
          <a:blip r:embed="rId4"/>
          <a:stretch>
            <a:fillRect/>
          </a:stretch>
        </p:blipFill>
        <p:spPr>
          <a:xfrm>
            <a:off x="635180" y="8690774"/>
            <a:ext cx="3637380" cy="1212461"/>
          </a:xfrm>
          <a:prstGeom prst="rect">
            <a:avLst/>
          </a:prstGeom>
        </p:spPr>
      </p:pic>
    </p:spTree>
    <p:extLst>
      <p:ext uri="{BB962C8B-B14F-4D97-AF65-F5344CB8AC3E}">
        <p14:creationId xmlns:p14="http://schemas.microsoft.com/office/powerpoint/2010/main" val="38402170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80C04-EEF1-4DE9-B1EC-5F2394E0779E}"/>
              </a:ext>
            </a:extLst>
          </p:cNvPr>
          <p:cNvSpPr>
            <a:spLocks noGrp="1"/>
          </p:cNvSpPr>
          <p:nvPr>
            <p:ph type="title"/>
          </p:nvPr>
        </p:nvSpPr>
        <p:spPr>
          <a:xfrm>
            <a:off x="457200" y="6066861"/>
            <a:ext cx="17830800" cy="2889153"/>
          </a:xfrm>
        </p:spPr>
        <p:txBody>
          <a:bodyPr>
            <a:normAutofit/>
          </a:bodyPr>
          <a:lstStyle/>
          <a:p>
            <a:r>
              <a:rPr lang="en-US" b="0" i="0" dirty="0">
                <a:effectLst/>
                <a:latin typeface="Lato Extended"/>
              </a:rPr>
              <a:t>Final Project </a:t>
            </a:r>
            <a:br>
              <a:rPr lang="en-US" b="0" i="0" dirty="0">
                <a:effectLst/>
                <a:latin typeface="Lato Extended"/>
              </a:rPr>
            </a:br>
            <a:r>
              <a:rPr lang="en-US" b="0" i="0" dirty="0">
                <a:effectLst/>
                <a:latin typeface="Lato Extended"/>
              </a:rPr>
              <a:t>Hotel booking Analysis</a:t>
            </a:r>
          </a:p>
        </p:txBody>
      </p:sp>
      <p:graphicFrame>
        <p:nvGraphicFramePr>
          <p:cNvPr id="4" name="Table 3">
            <a:extLst>
              <a:ext uri="{FF2B5EF4-FFF2-40B4-BE49-F238E27FC236}">
                <a16:creationId xmlns:a16="http://schemas.microsoft.com/office/drawing/2014/main" id="{3274306B-FC3A-5CE2-38D8-14D5AEC83BD0}"/>
              </a:ext>
            </a:extLst>
          </p:cNvPr>
          <p:cNvGraphicFramePr>
            <a:graphicFrameLocks noGrp="1"/>
          </p:cNvGraphicFramePr>
          <p:nvPr/>
        </p:nvGraphicFramePr>
        <p:xfrm>
          <a:off x="10210800" y="8980063"/>
          <a:ext cx="9024797" cy="111252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529433956"/>
                    </a:ext>
                  </a:extLst>
                </a:gridCol>
                <a:gridCol w="6510197">
                  <a:extLst>
                    <a:ext uri="{9D8B030D-6E8A-4147-A177-3AD203B41FA5}">
                      <a16:colId xmlns:a16="http://schemas.microsoft.com/office/drawing/2014/main" val="2479885004"/>
                    </a:ext>
                  </a:extLst>
                </a:gridCol>
              </a:tblGrid>
              <a:tr h="556260">
                <a:tc>
                  <a:txBody>
                    <a:bodyPr/>
                    <a:lstStyle/>
                    <a:p>
                      <a:pPr marR="0" algn="r" rtl="0">
                        <a:lnSpc>
                          <a:spcPct val="100000"/>
                        </a:lnSpc>
                        <a:spcBef>
                          <a:spcPts val="0"/>
                        </a:spcBef>
                        <a:spcAft>
                          <a:spcPts val="0"/>
                        </a:spcAft>
                        <a:buClr>
                          <a:srgbClr val="000000"/>
                        </a:buClr>
                        <a:buFont typeface="Arial"/>
                      </a:pPr>
                      <a:r>
                        <a:rPr lang="en-US" sz="2100" b="1" i="0" u="none" strike="noStrike" cap="none" dirty="0">
                          <a:solidFill>
                            <a:schemeClr val="bg1"/>
                          </a:solidFill>
                          <a:latin typeface="+mn-lt"/>
                          <a:ea typeface="+mn-ea"/>
                          <a:cs typeface="+mn-cs"/>
                          <a:sym typeface="Arial"/>
                        </a:rPr>
                        <a:t>Team Member: </a:t>
                      </a: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R="0" algn="l" rtl="0">
                        <a:lnSpc>
                          <a:spcPct val="100000"/>
                        </a:lnSpc>
                        <a:spcBef>
                          <a:spcPts val="0"/>
                        </a:spcBef>
                        <a:spcAft>
                          <a:spcPts val="0"/>
                        </a:spcAft>
                        <a:buClr>
                          <a:srgbClr val="000000"/>
                        </a:buClr>
                        <a:buFont typeface="Arial"/>
                      </a:pPr>
                      <a:r>
                        <a:rPr lang="en-US" sz="2100" b="1" i="0" u="none" strike="noStrike" cap="none" dirty="0">
                          <a:solidFill>
                            <a:schemeClr val="bg1"/>
                          </a:solidFill>
                          <a:latin typeface="+mn-lt"/>
                          <a:ea typeface="+mn-ea"/>
                          <a:cs typeface="+mn-cs"/>
                          <a:sym typeface="Arial"/>
                        </a:rPr>
                        <a:t>Ruoyu Chen, Qing Dou, Zhengnan Li</a:t>
                      </a: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622631"/>
                  </a:ext>
                </a:extLst>
              </a:tr>
              <a:tr h="556260">
                <a:tc>
                  <a:txBody>
                    <a:bodyPr/>
                    <a:lstStyle/>
                    <a:p>
                      <a:pPr marR="0" algn="r" rtl="0">
                        <a:lnSpc>
                          <a:spcPct val="100000"/>
                        </a:lnSpc>
                        <a:spcBef>
                          <a:spcPts val="0"/>
                        </a:spcBef>
                        <a:spcAft>
                          <a:spcPts val="0"/>
                        </a:spcAft>
                        <a:buClr>
                          <a:srgbClr val="000000"/>
                        </a:buClr>
                        <a:buFont typeface="Arial"/>
                      </a:pPr>
                      <a:r>
                        <a:rPr lang="en-US" sz="2100" b="1" i="0" u="none" strike="noStrike" cap="none" dirty="0">
                          <a:solidFill>
                            <a:schemeClr val="bg1"/>
                          </a:solidFill>
                          <a:latin typeface="+mn-lt"/>
                          <a:ea typeface="+mn-ea"/>
                          <a:cs typeface="+mn-cs"/>
                          <a:sym typeface="Arial"/>
                        </a:rPr>
                        <a:t>Repository Link :</a:t>
                      </a:r>
                    </a:p>
                  </a:txBody>
                  <a:tcPr marL="137160" marR="137160" marT="68580" marB="6858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R="0" algn="l" rtl="0">
                        <a:lnSpc>
                          <a:spcPct val="100000"/>
                        </a:lnSpc>
                        <a:spcBef>
                          <a:spcPts val="0"/>
                        </a:spcBef>
                        <a:spcAft>
                          <a:spcPts val="0"/>
                        </a:spcAft>
                        <a:buClr>
                          <a:srgbClr val="000000"/>
                        </a:buClr>
                        <a:buFont typeface="Arial"/>
                      </a:pPr>
                      <a:r>
                        <a:rPr lang="en-US" sz="2100" b="1" i="0" u="none" strike="noStrike" cap="none" dirty="0">
                          <a:solidFill>
                            <a:schemeClr val="bg1"/>
                          </a:solidFill>
                          <a:latin typeface="+mn-lt"/>
                          <a:ea typeface="+mn-ea"/>
                          <a:cs typeface="+mn-cs"/>
                          <a:sym typeface="Arial"/>
                        </a:rPr>
                        <a:t>https://github.com/Zhengnan817/zhengnan.git</a:t>
                      </a:r>
                    </a:p>
                  </a:txBody>
                  <a:tcPr marL="137160" marR="137160" marT="68580" marB="6858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77493220"/>
                  </a:ext>
                </a:extLst>
              </a:tr>
            </a:tbl>
          </a:graphicData>
        </a:graphic>
      </p:graphicFrame>
    </p:spTree>
    <p:extLst>
      <p:ext uri="{BB962C8B-B14F-4D97-AF65-F5344CB8AC3E}">
        <p14:creationId xmlns:p14="http://schemas.microsoft.com/office/powerpoint/2010/main" val="29666820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4572" y="9299076"/>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7" name="AutoShape 7"/>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3" name="TextBox 13"/>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4" name="TextBox 14"/>
          <p:cNvSpPr txBox="1"/>
          <p:nvPr/>
        </p:nvSpPr>
        <p:spPr>
          <a:xfrm>
            <a:off x="403180" y="264803"/>
            <a:ext cx="16825000" cy="1330322"/>
          </a:xfrm>
          <a:prstGeom prst="rect">
            <a:avLst/>
          </a:prstGeom>
        </p:spPr>
        <p:txBody>
          <a:bodyPr lIns="0" tIns="0" rIns="0" bIns="0" rtlCol="0" anchor="t">
            <a:spAutoFit/>
          </a:bodyPr>
          <a:lstStyle/>
          <a:p>
            <a:pPr algn="l">
              <a:lnSpc>
                <a:spcPts val="5248"/>
              </a:lnSpc>
            </a:pPr>
            <a:r>
              <a:rPr lang="en-US" sz="4800" dirty="0">
                <a:solidFill>
                  <a:srgbClr val="002142"/>
                </a:solidFill>
                <a:latin typeface="Arimo"/>
              </a:rPr>
              <a:t>6.3 </a:t>
            </a:r>
            <a:r>
              <a:rPr lang="en-US" altLang="zh-CN" sz="4800" dirty="0">
                <a:solidFill>
                  <a:srgbClr val="002142"/>
                </a:solidFill>
                <a:latin typeface="Arimo"/>
              </a:rPr>
              <a:t>Neural Network</a:t>
            </a:r>
          </a:p>
          <a:p>
            <a:pPr algn="l">
              <a:lnSpc>
                <a:spcPts val="5248"/>
              </a:lnSpc>
            </a:pPr>
            <a:endParaRPr lang="en-US" sz="4800" dirty="0">
              <a:solidFill>
                <a:srgbClr val="002142"/>
              </a:solidFill>
              <a:latin typeface="Arimo"/>
            </a:endParaRPr>
          </a:p>
        </p:txBody>
      </p:sp>
      <p:sp>
        <p:nvSpPr>
          <p:cNvPr id="18" name="文本框 17">
            <a:extLst>
              <a:ext uri="{FF2B5EF4-FFF2-40B4-BE49-F238E27FC236}">
                <a16:creationId xmlns:a16="http://schemas.microsoft.com/office/drawing/2014/main" id="{E7C8509D-00CC-275A-CF8A-EDE497CEBE5C}"/>
              </a:ext>
            </a:extLst>
          </p:cNvPr>
          <p:cNvSpPr txBox="1"/>
          <p:nvPr/>
        </p:nvSpPr>
        <p:spPr>
          <a:xfrm>
            <a:off x="9094420" y="3954015"/>
            <a:ext cx="8964980" cy="1015663"/>
          </a:xfrm>
          <a:prstGeom prst="rect">
            <a:avLst/>
          </a:prstGeom>
          <a:noFill/>
        </p:spPr>
        <p:txBody>
          <a:bodyPr wrap="square">
            <a:spAutoFit/>
          </a:bodyPr>
          <a:lstStyle/>
          <a:p>
            <a:pPr marL="285750" indent="-285750">
              <a:buFont typeface="Wingdings" pitchFamily="2" charset="2"/>
              <a:buChar char="Ø"/>
            </a:pPr>
            <a:r>
              <a:rPr lang="en-US" altLang="zh-CN" sz="2000" b="1" dirty="0">
                <a:latin typeface="Calibri" panose="020F0502020204030204" pitchFamily="34" charset="0"/>
                <a:cs typeface="Calibri" panose="020F0502020204030204" pitchFamily="34" charset="0"/>
              </a:rPr>
              <a:t>Use the metrics to examine the model's performance. The model achieved a accuracy of 0.825 and F1 score of 0.822, with AUC score of 0.799.</a:t>
            </a:r>
          </a:p>
          <a:p>
            <a:pPr marL="285750" indent="-285750">
              <a:buFont typeface="Wingdings" pitchFamily="2" charset="2"/>
              <a:buChar char="Ø"/>
            </a:pPr>
            <a:endParaRPr lang="en-US" altLang="zh-CN" sz="2000" b="1" dirty="0">
              <a:latin typeface="Calibri" panose="020F0502020204030204" pitchFamily="34" charset="0"/>
              <a:cs typeface="Calibri" panose="020F0502020204030204" pitchFamily="34" charset="0"/>
            </a:endParaRPr>
          </a:p>
        </p:txBody>
      </p:sp>
      <p:grpSp>
        <p:nvGrpSpPr>
          <p:cNvPr id="21" name="组合 20">
            <a:extLst>
              <a:ext uri="{FF2B5EF4-FFF2-40B4-BE49-F238E27FC236}">
                <a16:creationId xmlns:a16="http://schemas.microsoft.com/office/drawing/2014/main" id="{0EF42E7F-7D13-834B-C252-0B5462386095}"/>
              </a:ext>
            </a:extLst>
          </p:cNvPr>
          <p:cNvGrpSpPr/>
          <p:nvPr/>
        </p:nvGrpSpPr>
        <p:grpSpPr>
          <a:xfrm>
            <a:off x="200215" y="1161399"/>
            <a:ext cx="18087785" cy="1613999"/>
            <a:chOff x="360858" y="2290604"/>
            <a:chExt cx="17577015" cy="1613999"/>
          </a:xfrm>
        </p:grpSpPr>
        <p:sp>
          <p:nvSpPr>
            <p:cNvPr id="17" name="Content Placeholder 2">
              <a:extLst>
                <a:ext uri="{FF2B5EF4-FFF2-40B4-BE49-F238E27FC236}">
                  <a16:creationId xmlns:a16="http://schemas.microsoft.com/office/drawing/2014/main" id="{1DEAF147-1DF1-1B49-2539-012338F3C596}"/>
                </a:ext>
              </a:extLst>
            </p:cNvPr>
            <p:cNvSpPr txBox="1">
              <a:spLocks/>
            </p:cNvSpPr>
            <p:nvPr/>
          </p:nvSpPr>
          <p:spPr>
            <a:xfrm>
              <a:off x="372581" y="2678709"/>
              <a:ext cx="8412499" cy="1225894"/>
            </a:xfrm>
            <a:prstGeom prst="rect">
              <a:avLst/>
            </a:prstGeom>
          </p:spPr>
          <p:txBody>
            <a:bodyPr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latin typeface="Calibri" panose="020F0502020204030204" pitchFamily="34" charset="0"/>
                  <a:cs typeface="Calibri" panose="020F0502020204030204" pitchFamily="34" charset="0"/>
                </a:rPr>
                <a:t>The model has 4 Dense layer, the first layer start with 64 neurons and activation function of '</a:t>
              </a:r>
              <a:r>
                <a:rPr lang="en-US" altLang="zh-CN" sz="2400" dirty="0" err="1">
                  <a:latin typeface="Calibri" panose="020F0502020204030204" pitchFamily="34" charset="0"/>
                  <a:cs typeface="Calibri" panose="020F0502020204030204" pitchFamily="34" charset="0"/>
                </a:rPr>
                <a:t>relu</a:t>
              </a:r>
              <a:r>
                <a:rPr lang="en-US" altLang="zh-CN" sz="2400" dirty="0">
                  <a:latin typeface="Calibri" panose="020F0502020204030204" pitchFamily="34" charset="0"/>
                  <a:cs typeface="Calibri" panose="020F0502020204030204" pitchFamily="34" charset="0"/>
                </a:rPr>
                <a:t>'. Followed by layer 2 with 32 neurons, layer3 with 16 neurons. Finally a layer4 with function 'sigmoid' to output the probability of the target variable.</a:t>
              </a:r>
            </a:p>
            <a:p>
              <a:endParaRPr lang="en-US" altLang="zh-CN" sz="2400" dirty="0">
                <a:latin typeface="Calibri" panose="020F0502020204030204" pitchFamily="34" charset="0"/>
                <a:cs typeface="Calibri" panose="020F0502020204030204" pitchFamily="34" charset="0"/>
              </a:endParaRPr>
            </a:p>
          </p:txBody>
        </p:sp>
        <p:sp>
          <p:nvSpPr>
            <p:cNvPr id="12" name="TextBox 20">
              <a:extLst>
                <a:ext uri="{FF2B5EF4-FFF2-40B4-BE49-F238E27FC236}">
                  <a16:creationId xmlns:a16="http://schemas.microsoft.com/office/drawing/2014/main" id="{55934BE2-1D7D-334A-FE85-FB5EA9983644}"/>
                </a:ext>
              </a:extLst>
            </p:cNvPr>
            <p:cNvSpPr txBox="1"/>
            <p:nvPr/>
          </p:nvSpPr>
          <p:spPr>
            <a:xfrm>
              <a:off x="360858" y="2351572"/>
              <a:ext cx="7750220" cy="830997"/>
            </a:xfrm>
            <a:prstGeom prst="rect">
              <a:avLst/>
            </a:prstGeom>
            <a:noFill/>
          </p:spPr>
          <p:txBody>
            <a:bodyPr wrap="square" rtlCol="0">
              <a:spAutoFit/>
            </a:bodyPr>
            <a:lstStyle/>
            <a:p>
              <a:pPr marL="285750" indent="-285750">
                <a:buFont typeface="Wingdings" pitchFamily="2" charset="2"/>
                <a:buChar char="Ø"/>
              </a:pPr>
              <a:r>
                <a:rPr lang="en-US" altLang="zh-CN" sz="2400" b="1" dirty="0"/>
                <a:t>Using </a:t>
              </a:r>
              <a:r>
                <a:rPr lang="en-US" altLang="zh-CN" sz="2400" b="1" dirty="0" err="1"/>
                <a:t>keras</a:t>
              </a:r>
              <a:r>
                <a:rPr lang="en-US" altLang="zh-CN" sz="2400" b="1" dirty="0"/>
                <a:t> API to build a sequential model with 4 layers</a:t>
              </a:r>
            </a:p>
            <a:p>
              <a:pPr marL="285750" indent="-285750">
                <a:buFont typeface="Wingdings" pitchFamily="2" charset="2"/>
                <a:buChar char="Ø"/>
              </a:pPr>
              <a:endParaRPr lang="en-US" altLang="zh-CN" sz="2400" b="1" dirty="0"/>
            </a:p>
          </p:txBody>
        </p:sp>
        <p:sp>
          <p:nvSpPr>
            <p:cNvPr id="20" name="文本框 19">
              <a:extLst>
                <a:ext uri="{FF2B5EF4-FFF2-40B4-BE49-F238E27FC236}">
                  <a16:creationId xmlns:a16="http://schemas.microsoft.com/office/drawing/2014/main" id="{0BA19E1B-671D-D90C-0828-2CAC49BC82C5}"/>
                </a:ext>
              </a:extLst>
            </p:cNvPr>
            <p:cNvSpPr txBox="1"/>
            <p:nvPr/>
          </p:nvSpPr>
          <p:spPr>
            <a:xfrm>
              <a:off x="8785081" y="2290604"/>
              <a:ext cx="9152792" cy="830997"/>
            </a:xfrm>
            <a:prstGeom prst="rect">
              <a:avLst/>
            </a:prstGeom>
            <a:noFill/>
          </p:spPr>
          <p:txBody>
            <a:bodyPr wrap="square">
              <a:spAutoFit/>
            </a:bodyPr>
            <a:lstStyle/>
            <a:p>
              <a:pPr marL="285750" indent="-285750">
                <a:buFont typeface="Wingdings" pitchFamily="2" charset="2"/>
                <a:buChar char="Ø"/>
              </a:pPr>
              <a:r>
                <a:rPr lang="en-US" altLang="zh-CN" sz="2400" b="1" dirty="0">
                  <a:solidFill>
                    <a:srgbClr val="0D0D0D"/>
                  </a:solidFill>
                  <a:highlight>
                    <a:srgbClr val="FFFFFF"/>
                  </a:highlight>
                  <a:latin typeface="Calibri" panose="020F0502020204030204" pitchFamily="34" charset="0"/>
                  <a:cs typeface="Calibri" panose="020F0502020204030204" pitchFamily="34" charset="0"/>
                </a:rPr>
                <a:t>The training loss and </a:t>
              </a:r>
              <a:r>
                <a:rPr lang="en-US" altLang="zh-CN" sz="2400" b="1" dirty="0" err="1">
                  <a:solidFill>
                    <a:srgbClr val="0D0D0D"/>
                  </a:solidFill>
                  <a:highlight>
                    <a:srgbClr val="FFFFFF"/>
                  </a:highlight>
                  <a:latin typeface="Calibri" panose="020F0502020204030204" pitchFamily="34" charset="0"/>
                  <a:cs typeface="Calibri" panose="020F0502020204030204" pitchFamily="34" charset="0"/>
                </a:rPr>
                <a:t>vilidation</a:t>
              </a:r>
              <a:r>
                <a:rPr lang="en-US" altLang="zh-CN" sz="2400" b="1" dirty="0">
                  <a:solidFill>
                    <a:srgbClr val="0D0D0D"/>
                  </a:solidFill>
                  <a:highlight>
                    <a:srgbClr val="FFFFFF"/>
                  </a:highlight>
                  <a:latin typeface="Calibri" panose="020F0502020204030204" pitchFamily="34" charset="0"/>
                  <a:cs typeface="Calibri" panose="020F0502020204030204" pitchFamily="34" charset="0"/>
                </a:rPr>
                <a:t> loss is gradually declining.</a:t>
              </a:r>
            </a:p>
            <a:p>
              <a:pPr marL="285750" indent="-285750" algn="l">
                <a:buFont typeface="Wingdings" pitchFamily="2" charset="2"/>
                <a:buChar char="Ø"/>
              </a:pPr>
              <a:endParaRPr lang="en-US" altLang="zh-CN" sz="2400" b="1" i="0" dirty="0">
                <a:solidFill>
                  <a:srgbClr val="0D0D0D"/>
                </a:solidFill>
                <a:effectLst/>
                <a:highlight>
                  <a:srgbClr val="FFFFFF"/>
                </a:highlight>
                <a:latin typeface="Calibri" panose="020F0502020204030204" pitchFamily="34" charset="0"/>
                <a:cs typeface="Calibri" panose="020F0502020204030204" pitchFamily="34" charset="0"/>
              </a:endParaRPr>
            </a:p>
          </p:txBody>
        </p:sp>
      </p:grpSp>
      <p:pic>
        <p:nvPicPr>
          <p:cNvPr id="15" name="图片 14">
            <a:extLst>
              <a:ext uri="{FF2B5EF4-FFF2-40B4-BE49-F238E27FC236}">
                <a16:creationId xmlns:a16="http://schemas.microsoft.com/office/drawing/2014/main" id="{D8F1F973-8EAE-9C86-E846-5275C520D267}"/>
              </a:ext>
            </a:extLst>
          </p:cNvPr>
          <p:cNvPicPr>
            <a:picLocks noChangeAspect="1"/>
          </p:cNvPicPr>
          <p:nvPr/>
        </p:nvPicPr>
        <p:blipFill>
          <a:blip r:embed="rId4"/>
          <a:stretch>
            <a:fillRect/>
          </a:stretch>
        </p:blipFill>
        <p:spPr>
          <a:xfrm>
            <a:off x="8391500" y="2153898"/>
            <a:ext cx="9815072" cy="1429117"/>
          </a:xfrm>
          <a:prstGeom prst="rect">
            <a:avLst/>
          </a:prstGeom>
        </p:spPr>
      </p:pic>
      <p:pic>
        <p:nvPicPr>
          <p:cNvPr id="16" name="图片 15">
            <a:extLst>
              <a:ext uri="{FF2B5EF4-FFF2-40B4-BE49-F238E27FC236}">
                <a16:creationId xmlns:a16="http://schemas.microsoft.com/office/drawing/2014/main" id="{58DB7F78-A3E1-2EC9-015A-99CB1B1A8DEB}"/>
              </a:ext>
            </a:extLst>
          </p:cNvPr>
          <p:cNvPicPr>
            <a:picLocks noChangeAspect="1"/>
          </p:cNvPicPr>
          <p:nvPr/>
        </p:nvPicPr>
        <p:blipFill>
          <a:blip r:embed="rId5"/>
          <a:stretch>
            <a:fillRect/>
          </a:stretch>
        </p:blipFill>
        <p:spPr>
          <a:xfrm>
            <a:off x="685799" y="3243477"/>
            <a:ext cx="5181600" cy="3514907"/>
          </a:xfrm>
          <a:prstGeom prst="rect">
            <a:avLst/>
          </a:prstGeom>
        </p:spPr>
      </p:pic>
      <p:graphicFrame>
        <p:nvGraphicFramePr>
          <p:cNvPr id="22" name="表格 21">
            <a:extLst>
              <a:ext uri="{FF2B5EF4-FFF2-40B4-BE49-F238E27FC236}">
                <a16:creationId xmlns:a16="http://schemas.microsoft.com/office/drawing/2014/main" id="{71E785CA-9611-14E5-1C01-0E309B7B5E23}"/>
              </a:ext>
            </a:extLst>
          </p:cNvPr>
          <p:cNvGraphicFramePr>
            <a:graphicFrameLocks noGrp="1"/>
          </p:cNvGraphicFramePr>
          <p:nvPr>
            <p:extLst>
              <p:ext uri="{D42A27DB-BD31-4B8C-83A1-F6EECF244321}">
                <p14:modId xmlns:p14="http://schemas.microsoft.com/office/powerpoint/2010/main" val="2299787103"/>
              </p:ext>
            </p:extLst>
          </p:nvPr>
        </p:nvGraphicFramePr>
        <p:xfrm>
          <a:off x="678509" y="6971240"/>
          <a:ext cx="5181600" cy="1854200"/>
        </p:xfrm>
        <a:graphic>
          <a:graphicData uri="http://schemas.openxmlformats.org/drawingml/2006/table">
            <a:tbl>
              <a:tblPr firstRow="1" bandRow="1">
                <a:tableStyleId>{7E9639D4-E3E2-4D34-9284-5A2195B3D0D7}</a:tableStyleId>
              </a:tblPr>
              <a:tblGrid>
                <a:gridCol w="2491726">
                  <a:extLst>
                    <a:ext uri="{9D8B030D-6E8A-4147-A177-3AD203B41FA5}">
                      <a16:colId xmlns:a16="http://schemas.microsoft.com/office/drawing/2014/main" val="795117774"/>
                    </a:ext>
                  </a:extLst>
                </a:gridCol>
                <a:gridCol w="1600200">
                  <a:extLst>
                    <a:ext uri="{9D8B030D-6E8A-4147-A177-3AD203B41FA5}">
                      <a16:colId xmlns:a16="http://schemas.microsoft.com/office/drawing/2014/main" val="2780382628"/>
                    </a:ext>
                  </a:extLst>
                </a:gridCol>
                <a:gridCol w="1089674">
                  <a:extLst>
                    <a:ext uri="{9D8B030D-6E8A-4147-A177-3AD203B41FA5}">
                      <a16:colId xmlns:a16="http://schemas.microsoft.com/office/drawing/2014/main" val="4088589428"/>
                    </a:ext>
                  </a:extLst>
                </a:gridCol>
              </a:tblGrid>
              <a:tr h="370840">
                <a:tc>
                  <a:txBody>
                    <a:bodyPr/>
                    <a:lstStyle/>
                    <a:p>
                      <a:pPr fontAlgn="b"/>
                      <a:r>
                        <a:rPr lang="en-US" b="1" dirty="0">
                          <a:ln>
                            <a:noFill/>
                          </a:ln>
                          <a:solidFill>
                            <a:schemeClr val="tx1"/>
                          </a:solidFill>
                          <a:effectLst/>
                        </a:rPr>
                        <a:t>Layer (type)</a:t>
                      </a:r>
                    </a:p>
                  </a:txBody>
                  <a:tcPr anchor="b">
                    <a:noFill/>
                  </a:tcPr>
                </a:tc>
                <a:tc>
                  <a:txBody>
                    <a:bodyPr/>
                    <a:lstStyle/>
                    <a:p>
                      <a:pPr fontAlgn="b"/>
                      <a:r>
                        <a:rPr lang="en-US" b="1" dirty="0">
                          <a:ln>
                            <a:noFill/>
                          </a:ln>
                          <a:solidFill>
                            <a:schemeClr val="tx1"/>
                          </a:solidFill>
                          <a:effectLst/>
                        </a:rPr>
                        <a:t>Output Shape</a:t>
                      </a:r>
                    </a:p>
                  </a:txBody>
                  <a:tcPr anchor="b">
                    <a:noFill/>
                  </a:tcPr>
                </a:tc>
                <a:tc>
                  <a:txBody>
                    <a:bodyPr/>
                    <a:lstStyle/>
                    <a:p>
                      <a:pPr fontAlgn="b"/>
                      <a:r>
                        <a:rPr lang="en-US" b="1" dirty="0">
                          <a:ln>
                            <a:noFill/>
                          </a:ln>
                          <a:solidFill>
                            <a:schemeClr val="tx1"/>
                          </a:solidFill>
                          <a:effectLst/>
                        </a:rPr>
                        <a:t>Param #</a:t>
                      </a:r>
                    </a:p>
                  </a:txBody>
                  <a:tcPr anchor="b">
                    <a:noFill/>
                  </a:tcPr>
                </a:tc>
                <a:extLst>
                  <a:ext uri="{0D108BD9-81ED-4DB2-BD59-A6C34878D82A}">
                    <a16:rowId xmlns:a16="http://schemas.microsoft.com/office/drawing/2014/main" val="3560572197"/>
                  </a:ext>
                </a:extLst>
              </a:tr>
              <a:tr h="370840">
                <a:tc>
                  <a:txBody>
                    <a:bodyPr/>
                    <a:lstStyle/>
                    <a:p>
                      <a:pPr fontAlgn="base"/>
                      <a:r>
                        <a:rPr lang="en-US" b="1">
                          <a:solidFill>
                            <a:sysClr val="windowText" lastClr="000000"/>
                          </a:solidFill>
                          <a:effectLst/>
                        </a:rPr>
                        <a:t>layer1 (Dense)</a:t>
                      </a:r>
                      <a:endParaRPr lang="en-US">
                        <a:solidFill>
                          <a:sysClr val="windowText" lastClr="000000"/>
                        </a:solidFill>
                        <a:effectLst/>
                      </a:endParaRPr>
                    </a:p>
                  </a:txBody>
                  <a:tcPr anchor="ctr"/>
                </a:tc>
                <a:tc>
                  <a:txBody>
                    <a:bodyPr/>
                    <a:lstStyle/>
                    <a:p>
                      <a:pPr fontAlgn="base"/>
                      <a:r>
                        <a:rPr lang="en-US">
                          <a:solidFill>
                            <a:sysClr val="windowText" lastClr="000000"/>
                          </a:solidFill>
                          <a:effectLst/>
                        </a:rPr>
                        <a:t>(None, 64)</a:t>
                      </a:r>
                    </a:p>
                  </a:txBody>
                  <a:tcPr anchor="ctr"/>
                </a:tc>
                <a:tc>
                  <a:txBody>
                    <a:bodyPr/>
                    <a:lstStyle/>
                    <a:p>
                      <a:pPr fontAlgn="base"/>
                      <a:r>
                        <a:rPr lang="en-US" altLang="zh-CN" dirty="0">
                          <a:solidFill>
                            <a:sysClr val="windowText" lastClr="000000"/>
                          </a:solidFill>
                          <a:effectLst/>
                        </a:rPr>
                        <a:t>1,344</a:t>
                      </a:r>
                    </a:p>
                  </a:txBody>
                  <a:tcPr anchor="ctr"/>
                </a:tc>
                <a:extLst>
                  <a:ext uri="{0D108BD9-81ED-4DB2-BD59-A6C34878D82A}">
                    <a16:rowId xmlns:a16="http://schemas.microsoft.com/office/drawing/2014/main" val="3274691292"/>
                  </a:ext>
                </a:extLst>
              </a:tr>
              <a:tr h="370840">
                <a:tc>
                  <a:txBody>
                    <a:bodyPr/>
                    <a:lstStyle/>
                    <a:p>
                      <a:pPr fontAlgn="base"/>
                      <a:r>
                        <a:rPr lang="en-US" b="1">
                          <a:solidFill>
                            <a:sysClr val="windowText" lastClr="000000"/>
                          </a:solidFill>
                          <a:effectLst/>
                        </a:rPr>
                        <a:t>layer2 (Dense)</a:t>
                      </a:r>
                      <a:endParaRPr lang="en-US">
                        <a:solidFill>
                          <a:sysClr val="windowText" lastClr="000000"/>
                        </a:solidFill>
                        <a:effectLst/>
                      </a:endParaRPr>
                    </a:p>
                  </a:txBody>
                  <a:tcPr anchor="ctr"/>
                </a:tc>
                <a:tc>
                  <a:txBody>
                    <a:bodyPr/>
                    <a:lstStyle/>
                    <a:p>
                      <a:pPr fontAlgn="base"/>
                      <a:r>
                        <a:rPr lang="en-US" dirty="0">
                          <a:solidFill>
                            <a:sysClr val="windowText" lastClr="000000"/>
                          </a:solidFill>
                          <a:effectLst/>
                        </a:rPr>
                        <a:t>(None, 32)</a:t>
                      </a:r>
                    </a:p>
                  </a:txBody>
                  <a:tcPr anchor="ctr"/>
                </a:tc>
                <a:tc>
                  <a:txBody>
                    <a:bodyPr/>
                    <a:lstStyle/>
                    <a:p>
                      <a:pPr fontAlgn="base"/>
                      <a:r>
                        <a:rPr lang="en-US" altLang="zh-CN">
                          <a:solidFill>
                            <a:sysClr val="windowText" lastClr="000000"/>
                          </a:solidFill>
                          <a:effectLst/>
                        </a:rPr>
                        <a:t>2,080</a:t>
                      </a:r>
                    </a:p>
                  </a:txBody>
                  <a:tcPr anchor="ctr"/>
                </a:tc>
                <a:extLst>
                  <a:ext uri="{0D108BD9-81ED-4DB2-BD59-A6C34878D82A}">
                    <a16:rowId xmlns:a16="http://schemas.microsoft.com/office/drawing/2014/main" val="2340619771"/>
                  </a:ext>
                </a:extLst>
              </a:tr>
              <a:tr h="370840">
                <a:tc>
                  <a:txBody>
                    <a:bodyPr/>
                    <a:lstStyle/>
                    <a:p>
                      <a:pPr fontAlgn="base"/>
                      <a:r>
                        <a:rPr lang="en-US" b="1">
                          <a:solidFill>
                            <a:sysClr val="windowText" lastClr="000000"/>
                          </a:solidFill>
                          <a:effectLst/>
                        </a:rPr>
                        <a:t>layer3 (Dense)</a:t>
                      </a:r>
                      <a:endParaRPr lang="en-US">
                        <a:solidFill>
                          <a:sysClr val="windowText" lastClr="000000"/>
                        </a:solidFill>
                        <a:effectLst/>
                      </a:endParaRPr>
                    </a:p>
                  </a:txBody>
                  <a:tcPr anchor="ctr"/>
                </a:tc>
                <a:tc>
                  <a:txBody>
                    <a:bodyPr/>
                    <a:lstStyle/>
                    <a:p>
                      <a:pPr fontAlgn="base"/>
                      <a:r>
                        <a:rPr lang="en-US">
                          <a:solidFill>
                            <a:sysClr val="windowText" lastClr="000000"/>
                          </a:solidFill>
                          <a:effectLst/>
                        </a:rPr>
                        <a:t>(None, 16)</a:t>
                      </a:r>
                    </a:p>
                  </a:txBody>
                  <a:tcPr anchor="ctr"/>
                </a:tc>
                <a:tc>
                  <a:txBody>
                    <a:bodyPr/>
                    <a:lstStyle/>
                    <a:p>
                      <a:pPr fontAlgn="base"/>
                      <a:r>
                        <a:rPr lang="en-US" altLang="zh-CN">
                          <a:solidFill>
                            <a:sysClr val="windowText" lastClr="000000"/>
                          </a:solidFill>
                          <a:effectLst/>
                        </a:rPr>
                        <a:t>528</a:t>
                      </a:r>
                    </a:p>
                  </a:txBody>
                  <a:tcPr anchor="ctr"/>
                </a:tc>
                <a:extLst>
                  <a:ext uri="{0D108BD9-81ED-4DB2-BD59-A6C34878D82A}">
                    <a16:rowId xmlns:a16="http://schemas.microsoft.com/office/drawing/2014/main" val="2446935332"/>
                  </a:ext>
                </a:extLst>
              </a:tr>
              <a:tr h="370840">
                <a:tc>
                  <a:txBody>
                    <a:bodyPr/>
                    <a:lstStyle/>
                    <a:p>
                      <a:pPr fontAlgn="base"/>
                      <a:r>
                        <a:rPr lang="en-US" b="1">
                          <a:solidFill>
                            <a:sysClr val="windowText" lastClr="000000"/>
                          </a:solidFill>
                          <a:effectLst/>
                        </a:rPr>
                        <a:t>layer4 (Dense)</a:t>
                      </a:r>
                      <a:endParaRPr lang="en-US">
                        <a:solidFill>
                          <a:sysClr val="windowText" lastClr="000000"/>
                        </a:solidFill>
                        <a:effectLst/>
                      </a:endParaRPr>
                    </a:p>
                  </a:txBody>
                  <a:tcPr anchor="ctr"/>
                </a:tc>
                <a:tc>
                  <a:txBody>
                    <a:bodyPr/>
                    <a:lstStyle/>
                    <a:p>
                      <a:pPr fontAlgn="base"/>
                      <a:r>
                        <a:rPr lang="en-US">
                          <a:solidFill>
                            <a:sysClr val="windowText" lastClr="000000"/>
                          </a:solidFill>
                          <a:effectLst/>
                        </a:rPr>
                        <a:t>(None, 1)</a:t>
                      </a:r>
                    </a:p>
                  </a:txBody>
                  <a:tcPr anchor="ctr"/>
                </a:tc>
                <a:tc>
                  <a:txBody>
                    <a:bodyPr/>
                    <a:lstStyle/>
                    <a:p>
                      <a:pPr fontAlgn="base"/>
                      <a:r>
                        <a:rPr lang="en-US" altLang="zh-CN" dirty="0">
                          <a:solidFill>
                            <a:sysClr val="windowText" lastClr="000000"/>
                          </a:solidFill>
                          <a:effectLst/>
                        </a:rPr>
                        <a:t>17</a:t>
                      </a:r>
                    </a:p>
                  </a:txBody>
                  <a:tcPr anchor="ctr"/>
                </a:tc>
                <a:extLst>
                  <a:ext uri="{0D108BD9-81ED-4DB2-BD59-A6C34878D82A}">
                    <a16:rowId xmlns:a16="http://schemas.microsoft.com/office/drawing/2014/main" val="1405051685"/>
                  </a:ext>
                </a:extLst>
              </a:tr>
            </a:tbl>
          </a:graphicData>
        </a:graphic>
      </p:graphicFrame>
      <p:graphicFrame>
        <p:nvGraphicFramePr>
          <p:cNvPr id="23" name="表格 22">
            <a:extLst>
              <a:ext uri="{FF2B5EF4-FFF2-40B4-BE49-F238E27FC236}">
                <a16:creationId xmlns:a16="http://schemas.microsoft.com/office/drawing/2014/main" id="{A8512491-ED98-D129-4BFF-C0BEEBC08127}"/>
              </a:ext>
            </a:extLst>
          </p:cNvPr>
          <p:cNvGraphicFramePr>
            <a:graphicFrameLocks noGrp="1"/>
          </p:cNvGraphicFramePr>
          <p:nvPr>
            <p:extLst>
              <p:ext uri="{D42A27DB-BD31-4B8C-83A1-F6EECF244321}">
                <p14:modId xmlns:p14="http://schemas.microsoft.com/office/powerpoint/2010/main" val="1953696254"/>
              </p:ext>
            </p:extLst>
          </p:nvPr>
        </p:nvGraphicFramePr>
        <p:xfrm>
          <a:off x="9448800" y="4808006"/>
          <a:ext cx="3563813" cy="222504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802550546"/>
                    </a:ext>
                  </a:extLst>
                </a:gridCol>
                <a:gridCol w="1735013">
                  <a:extLst>
                    <a:ext uri="{9D8B030D-6E8A-4147-A177-3AD203B41FA5}">
                      <a16:colId xmlns:a16="http://schemas.microsoft.com/office/drawing/2014/main" val="3790297732"/>
                    </a:ext>
                  </a:extLst>
                </a:gridCol>
              </a:tblGrid>
              <a:tr h="370840">
                <a:tc>
                  <a:txBody>
                    <a:bodyPr/>
                    <a:lstStyle/>
                    <a:p>
                      <a:pPr algn="ctr" fontAlgn="b"/>
                      <a:r>
                        <a:rPr lang="en-US" b="1" dirty="0">
                          <a:solidFill>
                            <a:schemeClr val="tx1"/>
                          </a:solidFill>
                          <a:effectLst/>
                        </a:rPr>
                        <a:t>Metric</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b="1" dirty="0">
                          <a:solidFill>
                            <a:schemeClr val="tx1"/>
                          </a:solidFill>
                          <a:effectLst/>
                        </a:rPr>
                        <a:t>Value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7726610"/>
                  </a:ext>
                </a:extLst>
              </a:tr>
              <a:tr h="370840">
                <a:tc>
                  <a:txBody>
                    <a:bodyPr/>
                    <a:lstStyle/>
                    <a:p>
                      <a:pPr algn="ctr" fontAlgn="base"/>
                      <a:r>
                        <a:rPr lang="en-US" b="1">
                          <a:solidFill>
                            <a:schemeClr val="tx1"/>
                          </a:solidFill>
                          <a:effectLst/>
                        </a:rPr>
                        <a:t>Accuracy</a:t>
                      </a:r>
                      <a:endParaRPr lang="en-US">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a:solidFill>
                            <a:schemeClr val="tx1"/>
                          </a:solidFill>
                          <a:effectLst/>
                        </a:rPr>
                        <a:t>0.8245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5761642"/>
                  </a:ext>
                </a:extLst>
              </a:tr>
              <a:tr h="370840">
                <a:tc>
                  <a:txBody>
                    <a:bodyPr/>
                    <a:lstStyle/>
                    <a:p>
                      <a:pPr algn="ctr" fontAlgn="base"/>
                      <a:r>
                        <a:rPr lang="en-US" b="1">
                          <a:solidFill>
                            <a:schemeClr val="tx1"/>
                          </a:solidFill>
                          <a:effectLst/>
                        </a:rPr>
                        <a:t>Precision</a:t>
                      </a:r>
                      <a:endParaRPr lang="en-US">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a:solidFill>
                            <a:schemeClr val="tx1"/>
                          </a:solidFill>
                          <a:effectLst/>
                        </a:rPr>
                        <a:t>0.8258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5516006"/>
                  </a:ext>
                </a:extLst>
              </a:tr>
              <a:tr h="370840">
                <a:tc>
                  <a:txBody>
                    <a:bodyPr/>
                    <a:lstStyle/>
                    <a:p>
                      <a:pPr algn="ctr" fontAlgn="base"/>
                      <a:r>
                        <a:rPr lang="en-US" b="1">
                          <a:solidFill>
                            <a:schemeClr val="tx1"/>
                          </a:solidFill>
                          <a:effectLst/>
                        </a:rPr>
                        <a:t>Recall</a:t>
                      </a:r>
                      <a:endParaRPr lang="en-US">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a:solidFill>
                            <a:schemeClr val="tx1"/>
                          </a:solidFill>
                          <a:effectLst/>
                        </a:rPr>
                        <a:t>0.8245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4965665"/>
                  </a:ext>
                </a:extLst>
              </a:tr>
              <a:tr h="370840">
                <a:tc>
                  <a:txBody>
                    <a:bodyPr/>
                    <a:lstStyle/>
                    <a:p>
                      <a:pPr algn="ctr" fontAlgn="base"/>
                      <a:r>
                        <a:rPr lang="en-US" b="1">
                          <a:solidFill>
                            <a:schemeClr val="tx1"/>
                          </a:solidFill>
                          <a:effectLst/>
                        </a:rPr>
                        <a:t>F1 Score</a:t>
                      </a:r>
                      <a:endParaRPr lang="en-US">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a:solidFill>
                            <a:schemeClr val="tx1"/>
                          </a:solidFill>
                          <a:effectLst/>
                        </a:rPr>
                        <a:t>0.8197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9750942"/>
                  </a:ext>
                </a:extLst>
              </a:tr>
              <a:tr h="370840">
                <a:tc>
                  <a:txBody>
                    <a:bodyPr/>
                    <a:lstStyle/>
                    <a:p>
                      <a:pPr algn="ctr" fontAlgn="base"/>
                      <a:r>
                        <a:rPr lang="en-US" b="1" dirty="0">
                          <a:solidFill>
                            <a:schemeClr val="tx1"/>
                          </a:solidFill>
                          <a:effectLst/>
                        </a:rPr>
                        <a:t>AUC Score</a:t>
                      </a:r>
                      <a:endParaRPr lang="en-US"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dirty="0">
                          <a:solidFill>
                            <a:schemeClr val="tx1"/>
                          </a:solidFill>
                          <a:effectLst/>
                        </a:rPr>
                        <a:t>0.7942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1028560"/>
                  </a:ext>
                </a:extLst>
              </a:tr>
            </a:tbl>
          </a:graphicData>
        </a:graphic>
      </p:graphicFrame>
      <p:graphicFrame>
        <p:nvGraphicFramePr>
          <p:cNvPr id="24" name="表格 23">
            <a:extLst>
              <a:ext uri="{FF2B5EF4-FFF2-40B4-BE49-F238E27FC236}">
                <a16:creationId xmlns:a16="http://schemas.microsoft.com/office/drawing/2014/main" id="{72AB7893-43B1-7B25-438B-43D9D640C891}"/>
              </a:ext>
            </a:extLst>
          </p:cNvPr>
          <p:cNvGraphicFramePr>
            <a:graphicFrameLocks noGrp="1"/>
          </p:cNvGraphicFramePr>
          <p:nvPr>
            <p:extLst>
              <p:ext uri="{D42A27DB-BD31-4B8C-83A1-F6EECF244321}">
                <p14:modId xmlns:p14="http://schemas.microsoft.com/office/powerpoint/2010/main" val="4276830691"/>
              </p:ext>
            </p:extLst>
          </p:nvPr>
        </p:nvGraphicFramePr>
        <p:xfrm>
          <a:off x="9448800" y="7313791"/>
          <a:ext cx="6676293" cy="1225893"/>
        </p:xfrm>
        <a:graphic>
          <a:graphicData uri="http://schemas.openxmlformats.org/drawingml/2006/table">
            <a:tbl>
              <a:tblPr firstRow="1" bandRow="1">
                <a:tableStyleId>{5C22544A-7EE6-4342-B048-85BDC9FD1C3A}</a:tableStyleId>
              </a:tblPr>
              <a:tblGrid>
                <a:gridCol w="2225431">
                  <a:extLst>
                    <a:ext uri="{9D8B030D-6E8A-4147-A177-3AD203B41FA5}">
                      <a16:colId xmlns:a16="http://schemas.microsoft.com/office/drawing/2014/main" val="2724056028"/>
                    </a:ext>
                  </a:extLst>
                </a:gridCol>
                <a:gridCol w="2225431">
                  <a:extLst>
                    <a:ext uri="{9D8B030D-6E8A-4147-A177-3AD203B41FA5}">
                      <a16:colId xmlns:a16="http://schemas.microsoft.com/office/drawing/2014/main" val="121998558"/>
                    </a:ext>
                  </a:extLst>
                </a:gridCol>
                <a:gridCol w="2225431">
                  <a:extLst>
                    <a:ext uri="{9D8B030D-6E8A-4147-A177-3AD203B41FA5}">
                      <a16:colId xmlns:a16="http://schemas.microsoft.com/office/drawing/2014/main" val="2113369932"/>
                    </a:ext>
                  </a:extLst>
                </a:gridCol>
              </a:tblGrid>
              <a:tr h="408631">
                <a:tc>
                  <a:txBody>
                    <a:bodyPr/>
                    <a:lstStyle/>
                    <a:p>
                      <a:pPr fontAlgn="b"/>
                      <a:r>
                        <a:rPr lang="en-US" b="1" dirty="0">
                          <a:solidFill>
                            <a:schemeClr val="tx1"/>
                          </a:solidFill>
                          <a:effectLst/>
                        </a:rPr>
                        <a:t>Confusion Matrix</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
                      <a:r>
                        <a:rPr lang="en-US" b="1">
                          <a:solidFill>
                            <a:schemeClr val="tx1"/>
                          </a:solidFill>
                          <a:effectLst/>
                        </a:rPr>
                        <a:t>Predicted Negative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
                      <a:r>
                        <a:rPr lang="en-US" b="1" dirty="0">
                          <a:solidFill>
                            <a:schemeClr val="tx1"/>
                          </a:solidFill>
                          <a:effectLst/>
                        </a:rPr>
                        <a:t>Predicted Positive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3142417"/>
                  </a:ext>
                </a:extLst>
              </a:tr>
              <a:tr h="408631">
                <a:tc>
                  <a:txBody>
                    <a:bodyPr/>
                    <a:lstStyle/>
                    <a:p>
                      <a:pPr fontAlgn="base"/>
                      <a:r>
                        <a:rPr lang="en-US" b="1">
                          <a:solidFill>
                            <a:schemeClr val="tx1"/>
                          </a:solidFill>
                          <a:effectLst/>
                        </a:rPr>
                        <a:t>Actual Negative</a:t>
                      </a:r>
                      <a:endParaRPr lang="en-US">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a:solidFill>
                            <a:schemeClr val="tx1"/>
                          </a:solidFill>
                          <a:effectLst/>
                        </a:rPr>
                        <a:t>19215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a:solidFill>
                            <a:schemeClr val="tx1"/>
                          </a:solidFill>
                          <a:effectLst/>
                        </a:rPr>
                        <a:t>1668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7486847"/>
                  </a:ext>
                </a:extLst>
              </a:tr>
              <a:tr h="408631">
                <a:tc>
                  <a:txBody>
                    <a:bodyPr/>
                    <a:lstStyle/>
                    <a:p>
                      <a:pPr fontAlgn="base"/>
                      <a:r>
                        <a:rPr lang="en-US" b="1">
                          <a:solidFill>
                            <a:schemeClr val="tx1"/>
                          </a:solidFill>
                          <a:effectLst/>
                        </a:rPr>
                        <a:t>Actual Positive</a:t>
                      </a:r>
                      <a:endParaRPr lang="en-US">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a:solidFill>
                            <a:schemeClr val="tx1"/>
                          </a:solidFill>
                          <a:effectLst/>
                        </a:rPr>
                        <a:t>4242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dirty="0">
                          <a:solidFill>
                            <a:schemeClr val="tx1"/>
                          </a:solidFill>
                          <a:effectLst/>
                        </a:rPr>
                        <a:t>8545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2086621"/>
                  </a:ext>
                </a:extLst>
              </a:tr>
            </a:tbl>
          </a:graphicData>
        </a:graphic>
      </p:graphicFrame>
    </p:spTree>
    <p:extLst>
      <p:ext uri="{BB962C8B-B14F-4D97-AF65-F5344CB8AC3E}">
        <p14:creationId xmlns:p14="http://schemas.microsoft.com/office/powerpoint/2010/main" val="228134310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5444" y="9284670"/>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7" name="AutoShape 7"/>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3" name="TextBox 13"/>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4" name="TextBox 14"/>
          <p:cNvSpPr txBox="1"/>
          <p:nvPr/>
        </p:nvSpPr>
        <p:spPr>
          <a:xfrm>
            <a:off x="403180" y="264803"/>
            <a:ext cx="16825000" cy="666849"/>
          </a:xfrm>
          <a:prstGeom prst="rect">
            <a:avLst/>
          </a:prstGeom>
        </p:spPr>
        <p:txBody>
          <a:bodyPr lIns="0" tIns="0" rIns="0" bIns="0" rtlCol="0" anchor="t">
            <a:spAutoFit/>
          </a:bodyPr>
          <a:lstStyle/>
          <a:p>
            <a:pPr algn="l">
              <a:lnSpc>
                <a:spcPts val="5248"/>
              </a:lnSpc>
            </a:pPr>
            <a:r>
              <a:rPr lang="en-US" sz="4800" dirty="0">
                <a:solidFill>
                  <a:srgbClr val="002142"/>
                </a:solidFill>
                <a:latin typeface="Arimo"/>
              </a:rPr>
              <a:t>6.4 Decision Tree Model</a:t>
            </a:r>
          </a:p>
        </p:txBody>
      </p:sp>
      <p:pic>
        <p:nvPicPr>
          <p:cNvPr id="11" name="图片 10">
            <a:extLst>
              <a:ext uri="{FF2B5EF4-FFF2-40B4-BE49-F238E27FC236}">
                <a16:creationId xmlns:a16="http://schemas.microsoft.com/office/drawing/2014/main" id="{3BF655E7-95EC-39E3-6E9C-F094FE7D330B}"/>
              </a:ext>
            </a:extLst>
          </p:cNvPr>
          <p:cNvPicPr>
            <a:picLocks noChangeAspect="1"/>
          </p:cNvPicPr>
          <p:nvPr/>
        </p:nvPicPr>
        <p:blipFill rotWithShape="1">
          <a:blip r:embed="rId4"/>
          <a:srcRect r="21135"/>
          <a:stretch/>
        </p:blipFill>
        <p:spPr>
          <a:xfrm>
            <a:off x="4310334" y="6795166"/>
            <a:ext cx="5076195" cy="2278800"/>
          </a:xfrm>
          <a:prstGeom prst="rect">
            <a:avLst/>
          </a:prstGeom>
        </p:spPr>
      </p:pic>
      <p:pic>
        <p:nvPicPr>
          <p:cNvPr id="16" name="图片 15">
            <a:extLst>
              <a:ext uri="{FF2B5EF4-FFF2-40B4-BE49-F238E27FC236}">
                <a16:creationId xmlns:a16="http://schemas.microsoft.com/office/drawing/2014/main" id="{196B762F-787C-E345-046B-CC13518688BD}"/>
              </a:ext>
            </a:extLst>
          </p:cNvPr>
          <p:cNvPicPr>
            <a:picLocks noChangeAspect="1"/>
          </p:cNvPicPr>
          <p:nvPr/>
        </p:nvPicPr>
        <p:blipFill>
          <a:blip r:embed="rId5"/>
          <a:stretch>
            <a:fillRect/>
          </a:stretch>
        </p:blipFill>
        <p:spPr>
          <a:xfrm>
            <a:off x="10110665" y="5803878"/>
            <a:ext cx="6704294" cy="3373498"/>
          </a:xfrm>
          <a:prstGeom prst="rect">
            <a:avLst/>
          </a:prstGeom>
        </p:spPr>
      </p:pic>
      <p:graphicFrame>
        <p:nvGraphicFramePr>
          <p:cNvPr id="18" name="表格 17">
            <a:extLst>
              <a:ext uri="{FF2B5EF4-FFF2-40B4-BE49-F238E27FC236}">
                <a16:creationId xmlns:a16="http://schemas.microsoft.com/office/drawing/2014/main" id="{D70809FA-3ED7-13F0-A04F-5B1462C9886C}"/>
              </a:ext>
            </a:extLst>
          </p:cNvPr>
          <p:cNvGraphicFramePr>
            <a:graphicFrameLocks noGrp="1"/>
          </p:cNvGraphicFramePr>
          <p:nvPr>
            <p:extLst>
              <p:ext uri="{D42A27DB-BD31-4B8C-83A1-F6EECF244321}">
                <p14:modId xmlns:p14="http://schemas.microsoft.com/office/powerpoint/2010/main" val="4256540210"/>
              </p:ext>
            </p:extLst>
          </p:nvPr>
        </p:nvGraphicFramePr>
        <p:xfrm>
          <a:off x="10478968" y="2152897"/>
          <a:ext cx="5367596" cy="3081338"/>
        </p:xfrm>
        <a:graphic>
          <a:graphicData uri="http://schemas.openxmlformats.org/drawingml/2006/table">
            <a:tbl>
              <a:tblPr firstRow="1" bandRow="1">
                <a:tableStyleId>{5C22544A-7EE6-4342-B048-85BDC9FD1C3A}</a:tableStyleId>
              </a:tblPr>
              <a:tblGrid>
                <a:gridCol w="1557596">
                  <a:extLst>
                    <a:ext uri="{9D8B030D-6E8A-4147-A177-3AD203B41FA5}">
                      <a16:colId xmlns:a16="http://schemas.microsoft.com/office/drawing/2014/main" val="1612685107"/>
                    </a:ext>
                  </a:extLst>
                </a:gridCol>
                <a:gridCol w="1600200">
                  <a:extLst>
                    <a:ext uri="{9D8B030D-6E8A-4147-A177-3AD203B41FA5}">
                      <a16:colId xmlns:a16="http://schemas.microsoft.com/office/drawing/2014/main" val="1409105708"/>
                    </a:ext>
                  </a:extLst>
                </a:gridCol>
                <a:gridCol w="2209800">
                  <a:extLst>
                    <a:ext uri="{9D8B030D-6E8A-4147-A177-3AD203B41FA5}">
                      <a16:colId xmlns:a16="http://schemas.microsoft.com/office/drawing/2014/main" val="2010495367"/>
                    </a:ext>
                  </a:extLst>
                </a:gridCol>
              </a:tblGrid>
              <a:tr h="324266">
                <a:tc>
                  <a:txBody>
                    <a:bodyPr/>
                    <a:lstStyle/>
                    <a:p>
                      <a:pPr fontAlgn="b"/>
                      <a:r>
                        <a:rPr lang="en-US" sz="1600" b="1" dirty="0">
                          <a:solidFill>
                            <a:sysClr val="windowText" lastClr="000000"/>
                          </a:solidFill>
                          <a:effectLst/>
                        </a:rPr>
                        <a:t>Metric</a:t>
                      </a:r>
                    </a:p>
                  </a:txBody>
                  <a:tcPr marL="79956" marR="79956" marT="39978" marB="3997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
                      <a:r>
                        <a:rPr lang="en-US" sz="1600" b="1">
                          <a:solidFill>
                            <a:sysClr val="windowText" lastClr="000000"/>
                          </a:solidFill>
                          <a:effectLst/>
                        </a:rPr>
                        <a:t>Cross Validation</a:t>
                      </a:r>
                    </a:p>
                  </a:txBody>
                  <a:tcPr marL="79956" marR="79956" marT="39978" marB="3997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
                      <a:r>
                        <a:rPr lang="en-US" sz="1600" b="1">
                          <a:solidFill>
                            <a:sysClr val="windowText" lastClr="000000"/>
                          </a:solidFill>
                          <a:effectLst/>
                        </a:rPr>
                        <a:t>Best Decision Tree</a:t>
                      </a:r>
                    </a:p>
                  </a:txBody>
                  <a:tcPr marL="79956" marR="79956" marT="39978" marB="3997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099751"/>
                  </a:ext>
                </a:extLst>
              </a:tr>
              <a:tr h="324266">
                <a:tc>
                  <a:txBody>
                    <a:bodyPr/>
                    <a:lstStyle/>
                    <a:p>
                      <a:pPr fontAlgn="base"/>
                      <a:r>
                        <a:rPr lang="en-US" sz="1600" b="1" dirty="0">
                          <a:solidFill>
                            <a:sysClr val="windowText" lastClr="000000"/>
                          </a:solidFill>
                          <a:effectLst/>
                        </a:rPr>
                        <a:t>Accuracy</a:t>
                      </a:r>
                      <a:endParaRPr lang="en-US" sz="1600" dirty="0">
                        <a:solidFill>
                          <a:sysClr val="windowText" lastClr="000000"/>
                        </a:solidFill>
                        <a:effectLst/>
                      </a:endParaRP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a:solidFill>
                            <a:sysClr val="windowText" lastClr="000000"/>
                          </a:solidFill>
                          <a:effectLst/>
                        </a:rPr>
                        <a:t>0.7687</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a:solidFill>
                            <a:sysClr val="windowText" lastClr="000000"/>
                          </a:solidFill>
                          <a:effectLst/>
                        </a:rPr>
                        <a:t>0.8131</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249659"/>
                  </a:ext>
                </a:extLst>
              </a:tr>
              <a:tr h="324266">
                <a:tc>
                  <a:txBody>
                    <a:bodyPr/>
                    <a:lstStyle/>
                    <a:p>
                      <a:pPr fontAlgn="base"/>
                      <a:r>
                        <a:rPr lang="en-US" sz="1600" b="1">
                          <a:solidFill>
                            <a:sysClr val="windowText" lastClr="000000"/>
                          </a:solidFill>
                          <a:effectLst/>
                        </a:rPr>
                        <a:t>Precision</a:t>
                      </a:r>
                      <a:endParaRPr lang="en-US" sz="1600">
                        <a:solidFill>
                          <a:sysClr val="windowText" lastClr="000000"/>
                        </a:solidFill>
                        <a:effectLst/>
                      </a:endParaRP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a:solidFill>
                            <a:sysClr val="windowText" lastClr="000000"/>
                          </a:solidFill>
                          <a:effectLst/>
                        </a:rPr>
                        <a:t>0.7732</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a:solidFill>
                            <a:sysClr val="windowText" lastClr="000000"/>
                          </a:solidFill>
                          <a:effectLst/>
                        </a:rPr>
                        <a:t>0.8162</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2339505"/>
                  </a:ext>
                </a:extLst>
              </a:tr>
              <a:tr h="324266">
                <a:tc>
                  <a:txBody>
                    <a:bodyPr/>
                    <a:lstStyle/>
                    <a:p>
                      <a:pPr fontAlgn="base"/>
                      <a:r>
                        <a:rPr lang="en-US" sz="1600" b="1">
                          <a:solidFill>
                            <a:sysClr val="windowText" lastClr="000000"/>
                          </a:solidFill>
                          <a:effectLst/>
                        </a:rPr>
                        <a:t>Recall</a:t>
                      </a:r>
                      <a:endParaRPr lang="en-US" sz="1600">
                        <a:solidFill>
                          <a:sysClr val="windowText" lastClr="000000"/>
                        </a:solidFill>
                        <a:effectLst/>
                      </a:endParaRP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dirty="0">
                          <a:solidFill>
                            <a:sysClr val="windowText" lastClr="000000"/>
                          </a:solidFill>
                          <a:effectLst/>
                        </a:rPr>
                        <a:t>0.7687</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a:solidFill>
                            <a:sysClr val="windowText" lastClr="000000"/>
                          </a:solidFill>
                          <a:effectLst/>
                        </a:rPr>
                        <a:t>0.8131</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5537712"/>
                  </a:ext>
                </a:extLst>
              </a:tr>
              <a:tr h="324266">
                <a:tc>
                  <a:txBody>
                    <a:bodyPr/>
                    <a:lstStyle/>
                    <a:p>
                      <a:pPr fontAlgn="base"/>
                      <a:r>
                        <a:rPr lang="en-US" sz="1600" b="1">
                          <a:solidFill>
                            <a:sysClr val="windowText" lastClr="000000"/>
                          </a:solidFill>
                          <a:effectLst/>
                        </a:rPr>
                        <a:t>F1 Score</a:t>
                      </a:r>
                      <a:endParaRPr lang="en-US" sz="1600">
                        <a:solidFill>
                          <a:sysClr val="windowText" lastClr="000000"/>
                        </a:solidFill>
                        <a:effectLst/>
                      </a:endParaRP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a:solidFill>
                            <a:sysClr val="windowText" lastClr="000000"/>
                          </a:solidFill>
                          <a:effectLst/>
                        </a:rPr>
                        <a:t>0.7599</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a:solidFill>
                            <a:sysClr val="windowText" lastClr="000000"/>
                          </a:solidFill>
                          <a:effectLst/>
                        </a:rPr>
                        <a:t>0.8065</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0279367"/>
                  </a:ext>
                </a:extLst>
              </a:tr>
              <a:tr h="324266">
                <a:tc>
                  <a:txBody>
                    <a:bodyPr/>
                    <a:lstStyle/>
                    <a:p>
                      <a:pPr fontAlgn="base"/>
                      <a:r>
                        <a:rPr lang="en-US" sz="1600" b="1">
                          <a:solidFill>
                            <a:sysClr val="windowText" lastClr="000000"/>
                          </a:solidFill>
                          <a:effectLst/>
                        </a:rPr>
                        <a:t>ROC AUC</a:t>
                      </a:r>
                      <a:endParaRPr lang="en-US" sz="1600">
                        <a:solidFill>
                          <a:sysClr val="windowText" lastClr="000000"/>
                        </a:solidFill>
                        <a:effectLst/>
                      </a:endParaRP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a:solidFill>
                            <a:sysClr val="windowText" lastClr="000000"/>
                          </a:solidFill>
                          <a:effectLst/>
                        </a:rPr>
                        <a:t>0.7325</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a:solidFill>
                            <a:sysClr val="windowText" lastClr="000000"/>
                          </a:solidFill>
                          <a:effectLst/>
                        </a:rPr>
                        <a:t>0.7777</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952980"/>
                  </a:ext>
                </a:extLst>
              </a:tr>
              <a:tr h="559692">
                <a:tc>
                  <a:txBody>
                    <a:bodyPr/>
                    <a:lstStyle/>
                    <a:p>
                      <a:pPr fontAlgn="base"/>
                      <a:r>
                        <a:rPr lang="en-US" sz="1600" b="1" dirty="0">
                          <a:solidFill>
                            <a:sysClr val="windowText" lastClr="000000"/>
                          </a:solidFill>
                          <a:effectLst/>
                        </a:rPr>
                        <a:t>Parameters</a:t>
                      </a:r>
                      <a:endParaRPr lang="en-US" sz="1600" dirty="0">
                        <a:solidFill>
                          <a:sysClr val="windowText" lastClr="000000"/>
                        </a:solidFill>
                        <a:effectLst/>
                      </a:endParaRP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sz="1600">
                          <a:solidFill>
                            <a:sysClr val="windowText" lastClr="000000"/>
                          </a:solidFill>
                          <a:effectLst/>
                        </a:rPr>
                        <a:t>N/A</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sz="1600" dirty="0" err="1">
                          <a:solidFill>
                            <a:sysClr val="windowText" lastClr="000000"/>
                          </a:solidFill>
                          <a:effectLst/>
                        </a:rPr>
                        <a:t>max_depth</a:t>
                      </a:r>
                      <a:r>
                        <a:rPr lang="en-US" sz="1600" dirty="0">
                          <a:solidFill>
                            <a:sysClr val="windowText" lastClr="000000"/>
                          </a:solidFill>
                          <a:effectLst/>
                        </a:rPr>
                        <a:t>=7, </a:t>
                      </a:r>
                      <a:r>
                        <a:rPr lang="en-US" sz="1600" dirty="0" err="1">
                          <a:solidFill>
                            <a:sysClr val="windowText" lastClr="000000"/>
                          </a:solidFill>
                          <a:effectLst/>
                        </a:rPr>
                        <a:t>min_samples_split</a:t>
                      </a:r>
                      <a:r>
                        <a:rPr lang="en-US" sz="1600" dirty="0">
                          <a:solidFill>
                            <a:sysClr val="windowText" lastClr="000000"/>
                          </a:solidFill>
                          <a:effectLst/>
                        </a:rPr>
                        <a:t>=2, </a:t>
                      </a:r>
                      <a:r>
                        <a:rPr lang="en-US" sz="1600" dirty="0" err="1">
                          <a:solidFill>
                            <a:sysClr val="windowText" lastClr="000000"/>
                          </a:solidFill>
                          <a:effectLst/>
                        </a:rPr>
                        <a:t>min_samples_leaf</a:t>
                      </a:r>
                      <a:r>
                        <a:rPr lang="en-US" sz="1600" dirty="0">
                          <a:solidFill>
                            <a:sysClr val="windowText" lastClr="000000"/>
                          </a:solidFill>
                          <a:effectLst/>
                        </a:rPr>
                        <a:t>=2</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6820430"/>
                  </a:ext>
                </a:extLst>
              </a:tr>
              <a:tr h="324266">
                <a:tc>
                  <a:txBody>
                    <a:bodyPr/>
                    <a:lstStyle/>
                    <a:p>
                      <a:pPr fontAlgn="base"/>
                      <a:r>
                        <a:rPr lang="en-US" sz="1600" b="1">
                          <a:solidFill>
                            <a:sysClr val="windowText" lastClr="000000"/>
                          </a:solidFill>
                          <a:effectLst/>
                        </a:rPr>
                        <a:t>AUC on Test Set</a:t>
                      </a:r>
                      <a:endParaRPr lang="en-US" sz="1600">
                        <a:solidFill>
                          <a:sysClr val="windowText" lastClr="000000"/>
                        </a:solidFill>
                        <a:effectLst/>
                      </a:endParaRP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sz="1600">
                          <a:solidFill>
                            <a:sysClr val="windowText" lastClr="000000"/>
                          </a:solidFill>
                          <a:effectLst/>
                        </a:rPr>
                        <a:t>N/A</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600" dirty="0">
                          <a:solidFill>
                            <a:sysClr val="windowText" lastClr="000000"/>
                          </a:solidFill>
                          <a:effectLst/>
                        </a:rPr>
                        <a:t>0.87</a:t>
                      </a:r>
                    </a:p>
                  </a:txBody>
                  <a:tcPr marL="79956" marR="79956" marT="39978" marB="399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7746201"/>
                  </a:ext>
                </a:extLst>
              </a:tr>
            </a:tbl>
          </a:graphicData>
        </a:graphic>
      </p:graphicFrame>
      <p:grpSp>
        <p:nvGrpSpPr>
          <p:cNvPr id="19" name="组合 18">
            <a:extLst>
              <a:ext uri="{FF2B5EF4-FFF2-40B4-BE49-F238E27FC236}">
                <a16:creationId xmlns:a16="http://schemas.microsoft.com/office/drawing/2014/main" id="{2357119B-6238-DE1F-22FE-F9C7DF90BC65}"/>
              </a:ext>
            </a:extLst>
          </p:cNvPr>
          <p:cNvGrpSpPr/>
          <p:nvPr/>
        </p:nvGrpSpPr>
        <p:grpSpPr>
          <a:xfrm>
            <a:off x="557052" y="947181"/>
            <a:ext cx="12699045" cy="5926160"/>
            <a:chOff x="502801" y="1333929"/>
            <a:chExt cx="12699045" cy="5926160"/>
          </a:xfrm>
        </p:grpSpPr>
        <p:sp>
          <p:nvSpPr>
            <p:cNvPr id="22" name="TextBox 20">
              <a:extLst>
                <a:ext uri="{FF2B5EF4-FFF2-40B4-BE49-F238E27FC236}">
                  <a16:creationId xmlns:a16="http://schemas.microsoft.com/office/drawing/2014/main" id="{765BB2A3-D3FB-2958-2B5A-BD409A4358A5}"/>
                </a:ext>
              </a:extLst>
            </p:cNvPr>
            <p:cNvSpPr txBox="1"/>
            <p:nvPr/>
          </p:nvSpPr>
          <p:spPr>
            <a:xfrm>
              <a:off x="502801" y="1333929"/>
              <a:ext cx="8838944" cy="1200329"/>
            </a:xfrm>
            <a:prstGeom prst="rect">
              <a:avLst/>
            </a:prstGeom>
            <a:noFill/>
          </p:spPr>
          <p:txBody>
            <a:bodyPr wrap="square" rtlCol="0">
              <a:spAutoFit/>
            </a:bodyPr>
            <a:lstStyle/>
            <a:p>
              <a:pPr marL="285750" indent="-285750">
                <a:buFont typeface="Wingdings" pitchFamily="2" charset="2"/>
                <a:buChar char="Ø"/>
              </a:pPr>
              <a:r>
                <a:rPr lang="en-US" altLang="zh-CN" sz="2400" b="1" dirty="0"/>
                <a:t>Performs hyperparameter tuning for a Decision Tree model by experimenting with different combinations of </a:t>
              </a:r>
              <a:r>
                <a:rPr lang="en-US" altLang="zh-CN" sz="2400" b="1" dirty="0" err="1"/>
                <a:t>max_depth</a:t>
              </a:r>
              <a:r>
                <a:rPr lang="en-US" altLang="zh-CN" sz="2400" b="1" dirty="0"/>
                <a:t>, </a:t>
              </a:r>
              <a:r>
                <a:rPr lang="en-US" altLang="zh-CN" sz="2400" b="1" dirty="0" err="1"/>
                <a:t>min_samples_split</a:t>
              </a:r>
              <a:r>
                <a:rPr lang="en-US" altLang="zh-CN" sz="2400" b="1" dirty="0"/>
                <a:t>, and </a:t>
              </a:r>
              <a:r>
                <a:rPr lang="en-US" altLang="zh-CN" sz="2400" b="1" dirty="0" err="1"/>
                <a:t>min_samples_leaf</a:t>
              </a:r>
              <a:r>
                <a:rPr lang="en-US" altLang="zh-CN" sz="2400" b="1" dirty="0"/>
                <a:t>. </a:t>
              </a:r>
            </a:p>
          </p:txBody>
        </p:sp>
        <p:sp>
          <p:nvSpPr>
            <p:cNvPr id="23" name="文本框 22">
              <a:extLst>
                <a:ext uri="{FF2B5EF4-FFF2-40B4-BE49-F238E27FC236}">
                  <a16:creationId xmlns:a16="http://schemas.microsoft.com/office/drawing/2014/main" id="{D3E0DA40-756A-DDAE-966E-06440A901124}"/>
                </a:ext>
              </a:extLst>
            </p:cNvPr>
            <p:cNvSpPr txBox="1"/>
            <p:nvPr/>
          </p:nvSpPr>
          <p:spPr>
            <a:xfrm>
              <a:off x="4049054" y="6798424"/>
              <a:ext cx="9152792" cy="461665"/>
            </a:xfrm>
            <a:prstGeom prst="rect">
              <a:avLst/>
            </a:prstGeom>
            <a:noFill/>
          </p:spPr>
          <p:txBody>
            <a:bodyPr wrap="square">
              <a:spAutoFit/>
            </a:bodyPr>
            <a:lstStyle/>
            <a:p>
              <a:pPr marL="285750" indent="-285750" algn="l">
                <a:buFont typeface="Wingdings" pitchFamily="2" charset="2"/>
                <a:buChar char="Ø"/>
              </a:pPr>
              <a:r>
                <a:rPr lang="en-US" altLang="zh-CN" sz="2400" b="1" i="0" dirty="0">
                  <a:solidFill>
                    <a:srgbClr val="0D0D0D"/>
                  </a:solidFill>
                  <a:effectLst/>
                  <a:highlight>
                    <a:srgbClr val="FFFFFF"/>
                  </a:highlight>
                  <a:latin typeface="Calibri" panose="020F0502020204030204" pitchFamily="34" charset="0"/>
                  <a:cs typeface="Calibri" panose="020F0502020204030204" pitchFamily="34" charset="0"/>
                </a:rPr>
                <a:t>Best model selected with C: 1 and penalty: 'l2'.</a:t>
              </a:r>
            </a:p>
          </p:txBody>
        </p:sp>
      </p:grpSp>
      <p:sp>
        <p:nvSpPr>
          <p:cNvPr id="25" name="文本框 24">
            <a:extLst>
              <a:ext uri="{FF2B5EF4-FFF2-40B4-BE49-F238E27FC236}">
                <a16:creationId xmlns:a16="http://schemas.microsoft.com/office/drawing/2014/main" id="{42B85B25-BD51-90DF-B69B-42EFD05262E3}"/>
              </a:ext>
            </a:extLst>
          </p:cNvPr>
          <p:cNvSpPr txBox="1"/>
          <p:nvPr/>
        </p:nvSpPr>
        <p:spPr>
          <a:xfrm>
            <a:off x="403180" y="4567849"/>
            <a:ext cx="8079374" cy="1200329"/>
          </a:xfrm>
          <a:prstGeom prst="rect">
            <a:avLst/>
          </a:prstGeom>
          <a:noFill/>
        </p:spPr>
        <p:txBody>
          <a:bodyPr wrap="square">
            <a:spAutoFit/>
          </a:bodyPr>
          <a:lstStyle/>
          <a:p>
            <a:pPr marL="285750" indent="-285750">
              <a:buFont typeface="Wingdings" pitchFamily="2" charset="2"/>
              <a:buChar char="Ø"/>
            </a:pPr>
            <a:r>
              <a:rPr lang="en-US" altLang="zh-CN" sz="2400" b="1" dirty="0"/>
              <a:t>Each model is trained and evaluated on the test set to compute its ROC AUC, and the best model is selected based on the highest AUC score.</a:t>
            </a:r>
          </a:p>
        </p:txBody>
      </p:sp>
      <p:pic>
        <p:nvPicPr>
          <p:cNvPr id="26" name="图片 25">
            <a:extLst>
              <a:ext uri="{FF2B5EF4-FFF2-40B4-BE49-F238E27FC236}">
                <a16:creationId xmlns:a16="http://schemas.microsoft.com/office/drawing/2014/main" id="{DB3399AC-2DF0-12B0-A405-47268D0299E8}"/>
              </a:ext>
            </a:extLst>
          </p:cNvPr>
          <p:cNvPicPr>
            <a:picLocks noChangeAspect="1"/>
          </p:cNvPicPr>
          <p:nvPr/>
        </p:nvPicPr>
        <p:blipFill>
          <a:blip r:embed="rId6"/>
          <a:stretch>
            <a:fillRect/>
          </a:stretch>
        </p:blipFill>
        <p:spPr>
          <a:xfrm>
            <a:off x="1092924" y="2127272"/>
            <a:ext cx="6831876" cy="2171097"/>
          </a:xfrm>
          <a:prstGeom prst="rect">
            <a:avLst/>
          </a:prstGeom>
        </p:spPr>
      </p:pic>
      <p:sp>
        <p:nvSpPr>
          <p:cNvPr id="29" name="文本框 28">
            <a:extLst>
              <a:ext uri="{FF2B5EF4-FFF2-40B4-BE49-F238E27FC236}">
                <a16:creationId xmlns:a16="http://schemas.microsoft.com/office/drawing/2014/main" id="{3444644E-3A8F-037A-BA3C-A7EF477682D0}"/>
              </a:ext>
            </a:extLst>
          </p:cNvPr>
          <p:cNvSpPr txBox="1"/>
          <p:nvPr/>
        </p:nvSpPr>
        <p:spPr>
          <a:xfrm>
            <a:off x="9653694" y="535266"/>
            <a:ext cx="7796105" cy="1569660"/>
          </a:xfrm>
          <a:prstGeom prst="rect">
            <a:avLst/>
          </a:prstGeom>
          <a:noFill/>
        </p:spPr>
        <p:txBody>
          <a:bodyPr wrap="square">
            <a:spAutoFit/>
          </a:bodyPr>
          <a:lstStyle/>
          <a:p>
            <a:pPr marL="285750" indent="-285750">
              <a:buFont typeface="Wingdings" pitchFamily="2" charset="2"/>
              <a:buChar char="Ø"/>
            </a:pPr>
            <a:r>
              <a:rPr lang="en-US" altLang="zh-CN" sz="2400" b="1" dirty="0">
                <a:solidFill>
                  <a:srgbClr val="0D0D0D"/>
                </a:solidFill>
                <a:highlight>
                  <a:srgbClr val="FFFFFF"/>
                </a:highlight>
                <a:latin typeface="Calibri" panose="020F0502020204030204" pitchFamily="34" charset="0"/>
                <a:cs typeface="Calibri" panose="020F0502020204030204" pitchFamily="34" charset="0"/>
              </a:rPr>
              <a:t>T</a:t>
            </a:r>
            <a:r>
              <a:rPr lang="en-US" altLang="zh-CN" sz="2400" b="1" i="0" dirty="0">
                <a:solidFill>
                  <a:srgbClr val="0D0D0D"/>
                </a:solidFill>
                <a:effectLst/>
                <a:highlight>
                  <a:srgbClr val="FFFFFF"/>
                </a:highlight>
                <a:latin typeface="Calibri" panose="020F0502020204030204" pitchFamily="34" charset="0"/>
                <a:cs typeface="Calibri" panose="020F0502020204030204" pitchFamily="34" charset="0"/>
              </a:rPr>
              <a:t>hen trains a Decision Tree model with the optimal hyperparameters and evaluates the model's performance on the test set, including metrics like ROC AUC, accuracy, precision, recall, and F1 score. </a:t>
            </a:r>
            <a:endParaRPr lang="zh-CN" altLang="en-US" sz="2400" b="1" dirty="0">
              <a:latin typeface="Calibri" panose="020F0502020204030204" pitchFamily="34" charset="0"/>
              <a:cs typeface="Calibri" panose="020F0502020204030204" pitchFamily="34" charset="0"/>
            </a:endParaRPr>
          </a:p>
        </p:txBody>
      </p:sp>
      <p:sp>
        <p:nvSpPr>
          <p:cNvPr id="30" name="文本框 29">
            <a:extLst>
              <a:ext uri="{FF2B5EF4-FFF2-40B4-BE49-F238E27FC236}">
                <a16:creationId xmlns:a16="http://schemas.microsoft.com/office/drawing/2014/main" id="{4D7E111D-5D86-AB8B-79D0-5F2AA74BE1AE}"/>
              </a:ext>
            </a:extLst>
          </p:cNvPr>
          <p:cNvSpPr txBox="1"/>
          <p:nvPr/>
        </p:nvSpPr>
        <p:spPr>
          <a:xfrm>
            <a:off x="9680409" y="5401095"/>
            <a:ext cx="8302791" cy="830997"/>
          </a:xfrm>
          <a:prstGeom prst="rect">
            <a:avLst/>
          </a:prstGeom>
          <a:noFill/>
        </p:spPr>
        <p:txBody>
          <a:bodyPr wrap="square" rtlCol="0">
            <a:spAutoFit/>
          </a:bodyPr>
          <a:lstStyle/>
          <a:p>
            <a:pPr marL="285750" indent="-285750">
              <a:buFont typeface="Wingdings" pitchFamily="2" charset="2"/>
              <a:buChar char="Ø"/>
            </a:pPr>
            <a:r>
              <a:rPr lang="en-US" altLang="zh-CN" sz="2400" b="1" dirty="0">
                <a:solidFill>
                  <a:srgbClr val="0D0D0D"/>
                </a:solidFill>
                <a:highlight>
                  <a:srgbClr val="FFFFFF"/>
                </a:highlight>
                <a:latin typeface="Calibri" panose="020F0502020204030204" pitchFamily="34" charset="0"/>
                <a:cs typeface="Calibri" panose="020F0502020204030204" pitchFamily="34" charset="0"/>
              </a:rPr>
              <a:t>V</a:t>
            </a:r>
            <a:r>
              <a:rPr lang="en-US" altLang="zh-CN" sz="2400" b="1" i="0" dirty="0">
                <a:solidFill>
                  <a:srgbClr val="0D0D0D"/>
                </a:solidFill>
                <a:effectLst/>
                <a:highlight>
                  <a:srgbClr val="FFFFFF"/>
                </a:highlight>
                <a:latin typeface="Calibri" panose="020F0502020204030204" pitchFamily="34" charset="0"/>
                <a:cs typeface="Calibri" panose="020F0502020204030204" pitchFamily="34" charset="0"/>
              </a:rPr>
              <a:t>isualizes the structure of the Decision Tree to interpret the model's logic.</a:t>
            </a:r>
            <a:endParaRPr kumimoji="1" lang="zh-CN" altLang="en-US" sz="2400" b="1" dirty="0">
              <a:latin typeface="Calibri" panose="020F0502020204030204" pitchFamily="34" charset="0"/>
              <a:cs typeface="Calibri" panose="020F0502020204030204" pitchFamily="34" charset="0"/>
            </a:endParaRPr>
          </a:p>
        </p:txBody>
      </p:sp>
      <p:pic>
        <p:nvPicPr>
          <p:cNvPr id="31" name="图片 30">
            <a:extLst>
              <a:ext uri="{FF2B5EF4-FFF2-40B4-BE49-F238E27FC236}">
                <a16:creationId xmlns:a16="http://schemas.microsoft.com/office/drawing/2014/main" id="{41F8E268-5B76-8928-27A9-981C839495A8}"/>
              </a:ext>
            </a:extLst>
          </p:cNvPr>
          <p:cNvPicPr>
            <a:picLocks noChangeAspect="1"/>
          </p:cNvPicPr>
          <p:nvPr/>
        </p:nvPicPr>
        <p:blipFill>
          <a:blip r:embed="rId7"/>
          <a:stretch>
            <a:fillRect/>
          </a:stretch>
        </p:blipFill>
        <p:spPr>
          <a:xfrm rot="5400000">
            <a:off x="873055" y="5565263"/>
            <a:ext cx="2760829" cy="3699670"/>
          </a:xfrm>
          <a:prstGeom prst="rect">
            <a:avLst/>
          </a:prstGeom>
        </p:spPr>
      </p:pic>
    </p:spTree>
    <p:extLst>
      <p:ext uri="{BB962C8B-B14F-4D97-AF65-F5344CB8AC3E}">
        <p14:creationId xmlns:p14="http://schemas.microsoft.com/office/powerpoint/2010/main" val="38917193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5444" y="9284670"/>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7" name="AutoShape 7"/>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3" name="TextBox 13"/>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4" name="TextBox 14"/>
          <p:cNvSpPr txBox="1"/>
          <p:nvPr/>
        </p:nvSpPr>
        <p:spPr>
          <a:xfrm>
            <a:off x="403180" y="264803"/>
            <a:ext cx="16825000" cy="666849"/>
          </a:xfrm>
          <a:prstGeom prst="rect">
            <a:avLst/>
          </a:prstGeom>
        </p:spPr>
        <p:txBody>
          <a:bodyPr lIns="0" tIns="0" rIns="0" bIns="0" rtlCol="0" anchor="t">
            <a:spAutoFit/>
          </a:bodyPr>
          <a:lstStyle/>
          <a:p>
            <a:pPr algn="l">
              <a:lnSpc>
                <a:spcPts val="5248"/>
              </a:lnSpc>
            </a:pPr>
            <a:r>
              <a:rPr lang="en-US" sz="4800" dirty="0">
                <a:solidFill>
                  <a:srgbClr val="002142"/>
                </a:solidFill>
                <a:latin typeface="Arimo"/>
              </a:rPr>
              <a:t>7 Model Selection</a:t>
            </a:r>
          </a:p>
        </p:txBody>
      </p:sp>
      <p:sp>
        <p:nvSpPr>
          <p:cNvPr id="17" name="Content Placeholder 2">
            <a:extLst>
              <a:ext uri="{FF2B5EF4-FFF2-40B4-BE49-F238E27FC236}">
                <a16:creationId xmlns:a16="http://schemas.microsoft.com/office/drawing/2014/main" id="{1DEAF147-1DF1-1B49-2539-012338F3C596}"/>
              </a:ext>
            </a:extLst>
          </p:cNvPr>
          <p:cNvSpPr txBox="1">
            <a:spLocks/>
          </p:cNvSpPr>
          <p:nvPr/>
        </p:nvSpPr>
        <p:spPr>
          <a:xfrm>
            <a:off x="403180" y="1044752"/>
            <a:ext cx="14608220" cy="1066517"/>
          </a:xfrm>
          <a:prstGeom prst="rect">
            <a:avLst/>
          </a:prstGeom>
        </p:spPr>
        <p:txBody>
          <a:bodyPr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Ø"/>
            </a:pPr>
            <a:r>
              <a:rPr lang="en-US" altLang="zh-CN" sz="2400" b="1" dirty="0">
                <a:latin typeface="Calibri" panose="020F0502020204030204" pitchFamily="34" charset="0"/>
                <a:cs typeface="Calibri" panose="020F0502020204030204" pitchFamily="34" charset="0"/>
              </a:rPr>
              <a:t>To select the best model, we evaluate three different models: Logistic Regression, Neural Network, and Decision Tree. Analyze their performance based on accuracy, precision, recall,F1 score and AUC. </a:t>
            </a:r>
          </a:p>
          <a:p>
            <a:endParaRPr lang="en-US" altLang="zh-CN"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graphicFrame>
        <p:nvGraphicFramePr>
          <p:cNvPr id="9" name="表格 8">
            <a:extLst>
              <a:ext uri="{FF2B5EF4-FFF2-40B4-BE49-F238E27FC236}">
                <a16:creationId xmlns:a16="http://schemas.microsoft.com/office/drawing/2014/main" id="{7DDE3224-83B8-95ED-EA75-AC2687080256}"/>
              </a:ext>
            </a:extLst>
          </p:cNvPr>
          <p:cNvGraphicFramePr>
            <a:graphicFrameLocks noGrp="1"/>
          </p:cNvGraphicFramePr>
          <p:nvPr>
            <p:extLst>
              <p:ext uri="{D42A27DB-BD31-4B8C-83A1-F6EECF244321}">
                <p14:modId xmlns:p14="http://schemas.microsoft.com/office/powerpoint/2010/main" val="395891934"/>
              </p:ext>
            </p:extLst>
          </p:nvPr>
        </p:nvGraphicFramePr>
        <p:xfrm>
          <a:off x="737310" y="7034909"/>
          <a:ext cx="12071178" cy="1874958"/>
        </p:xfrm>
        <a:graphic>
          <a:graphicData uri="http://schemas.openxmlformats.org/drawingml/2006/table">
            <a:tbl>
              <a:tblPr firstRow="1" bandRow="1">
                <a:tableStyleId>{5C22544A-7EE6-4342-B048-85BDC9FD1C3A}</a:tableStyleId>
              </a:tblPr>
              <a:tblGrid>
                <a:gridCol w="2011863">
                  <a:extLst>
                    <a:ext uri="{9D8B030D-6E8A-4147-A177-3AD203B41FA5}">
                      <a16:colId xmlns:a16="http://schemas.microsoft.com/office/drawing/2014/main" val="4192326996"/>
                    </a:ext>
                  </a:extLst>
                </a:gridCol>
                <a:gridCol w="2011863">
                  <a:extLst>
                    <a:ext uri="{9D8B030D-6E8A-4147-A177-3AD203B41FA5}">
                      <a16:colId xmlns:a16="http://schemas.microsoft.com/office/drawing/2014/main" val="2463110188"/>
                    </a:ext>
                  </a:extLst>
                </a:gridCol>
                <a:gridCol w="2011863">
                  <a:extLst>
                    <a:ext uri="{9D8B030D-6E8A-4147-A177-3AD203B41FA5}">
                      <a16:colId xmlns:a16="http://schemas.microsoft.com/office/drawing/2014/main" val="3237551857"/>
                    </a:ext>
                  </a:extLst>
                </a:gridCol>
                <a:gridCol w="2011863">
                  <a:extLst>
                    <a:ext uri="{9D8B030D-6E8A-4147-A177-3AD203B41FA5}">
                      <a16:colId xmlns:a16="http://schemas.microsoft.com/office/drawing/2014/main" val="1725685306"/>
                    </a:ext>
                  </a:extLst>
                </a:gridCol>
                <a:gridCol w="2011863">
                  <a:extLst>
                    <a:ext uri="{9D8B030D-6E8A-4147-A177-3AD203B41FA5}">
                      <a16:colId xmlns:a16="http://schemas.microsoft.com/office/drawing/2014/main" val="3096365547"/>
                    </a:ext>
                  </a:extLst>
                </a:gridCol>
                <a:gridCol w="2011863">
                  <a:extLst>
                    <a:ext uri="{9D8B030D-6E8A-4147-A177-3AD203B41FA5}">
                      <a16:colId xmlns:a16="http://schemas.microsoft.com/office/drawing/2014/main" val="1468519181"/>
                    </a:ext>
                  </a:extLst>
                </a:gridCol>
              </a:tblGrid>
              <a:tr h="478716">
                <a:tc>
                  <a:txBody>
                    <a:bodyPr/>
                    <a:lstStyle/>
                    <a:p>
                      <a:pPr algn="ctr" fontAlgn="b"/>
                      <a:r>
                        <a:rPr lang="en-US" b="1" dirty="0">
                          <a:solidFill>
                            <a:sysClr val="windowText" lastClr="000000"/>
                          </a:solidFill>
                          <a:effectLst/>
                        </a:rPr>
                        <a:t>Model</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b="1">
                          <a:solidFill>
                            <a:sysClr val="windowText" lastClr="000000"/>
                          </a:solidFill>
                          <a:effectLst/>
                        </a:rPr>
                        <a:t>Accuracy</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b="1">
                          <a:solidFill>
                            <a:sysClr val="windowText" lastClr="000000"/>
                          </a:solidFill>
                          <a:effectLst/>
                        </a:rPr>
                        <a:t>Precision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b="1">
                          <a:solidFill>
                            <a:sysClr val="windowText" lastClr="000000"/>
                          </a:solidFill>
                          <a:effectLst/>
                        </a:rPr>
                        <a:t>Recall</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b="1">
                          <a:solidFill>
                            <a:sysClr val="windowText" lastClr="000000"/>
                          </a:solidFill>
                          <a:effectLst/>
                        </a:rPr>
                        <a:t>F1 Score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b="1">
                          <a:solidFill>
                            <a:sysClr val="windowText" lastClr="000000"/>
                          </a:solidFill>
                          <a:effectLst/>
                        </a:rPr>
                        <a:t>AUC</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8603969"/>
                  </a:ext>
                </a:extLst>
              </a:tr>
              <a:tr h="465414">
                <a:tc>
                  <a:txBody>
                    <a:bodyPr/>
                    <a:lstStyle/>
                    <a:p>
                      <a:pPr algn="ctr" fontAlgn="base"/>
                      <a:r>
                        <a:rPr lang="en-US">
                          <a:solidFill>
                            <a:sysClr val="windowText" lastClr="000000"/>
                          </a:solidFill>
                          <a:effectLst/>
                        </a:rPr>
                        <a:t>Logistic Regression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a:solidFill>
                            <a:sysClr val="windowText" lastClr="000000"/>
                          </a:solidFill>
                          <a:effectLst/>
                        </a:rPr>
                        <a:t>0.8132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a:solidFill>
                            <a:sysClr val="windowText" lastClr="000000"/>
                          </a:solidFill>
                          <a:effectLst/>
                        </a:rPr>
                        <a:t>0.816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a:solidFill>
                            <a:sysClr val="windowText" lastClr="000000"/>
                          </a:solidFill>
                          <a:effectLst/>
                        </a:rPr>
                        <a:t>0.8132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dirty="0">
                          <a:solidFill>
                            <a:sysClr val="windowText" lastClr="000000"/>
                          </a:solidFill>
                          <a:effectLst/>
                        </a:rPr>
                        <a:t>0.8068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a:solidFill>
                            <a:sysClr val="windowText" lastClr="000000"/>
                          </a:solidFill>
                          <a:effectLst/>
                        </a:rPr>
                        <a:t>0.7784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7836254"/>
                  </a:ext>
                </a:extLst>
              </a:tr>
              <a:tr h="465414">
                <a:tc>
                  <a:txBody>
                    <a:bodyPr/>
                    <a:lstStyle/>
                    <a:p>
                      <a:pPr algn="ctr" fontAlgn="base"/>
                      <a:r>
                        <a:rPr lang="en-US">
                          <a:solidFill>
                            <a:sysClr val="windowText" lastClr="000000"/>
                          </a:solidFill>
                          <a:effectLst/>
                        </a:rPr>
                        <a:t>Neural Network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dirty="0">
                          <a:solidFill>
                            <a:sysClr val="windowText" lastClr="000000"/>
                          </a:solidFill>
                          <a:effectLst/>
                        </a:rPr>
                        <a:t>0.8186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dirty="0">
                          <a:solidFill>
                            <a:sysClr val="windowText" lastClr="000000"/>
                          </a:solidFill>
                          <a:effectLst/>
                        </a:rPr>
                        <a:t>0.8194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dirty="0">
                          <a:solidFill>
                            <a:sysClr val="windowText" lastClr="000000"/>
                          </a:solidFill>
                          <a:effectLst/>
                        </a:rPr>
                        <a:t>0.8186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dirty="0">
                          <a:solidFill>
                            <a:sysClr val="windowText" lastClr="000000"/>
                          </a:solidFill>
                          <a:effectLst/>
                        </a:rPr>
                        <a:t>0.8138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a:solidFill>
                            <a:sysClr val="windowText" lastClr="000000"/>
                          </a:solidFill>
                          <a:effectLst/>
                        </a:rPr>
                        <a:t>0.7883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7555035"/>
                  </a:ext>
                </a:extLst>
              </a:tr>
              <a:tr h="465414">
                <a:tc>
                  <a:txBody>
                    <a:bodyPr/>
                    <a:lstStyle/>
                    <a:p>
                      <a:pPr algn="ctr" fontAlgn="base"/>
                      <a:r>
                        <a:rPr lang="en-US">
                          <a:solidFill>
                            <a:sysClr val="windowText" lastClr="000000"/>
                          </a:solidFill>
                          <a:effectLst/>
                        </a:rPr>
                        <a:t>Decision Tree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dirty="0">
                          <a:solidFill>
                            <a:sysClr val="windowText" lastClr="000000"/>
                          </a:solidFill>
                          <a:effectLst/>
                        </a:rPr>
                        <a:t>0.8103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dirty="0">
                          <a:solidFill>
                            <a:sysClr val="windowText" lastClr="000000"/>
                          </a:solidFill>
                          <a:effectLst/>
                        </a:rPr>
                        <a:t>0.8136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a:solidFill>
                            <a:sysClr val="windowText" lastClr="000000"/>
                          </a:solidFill>
                          <a:effectLst/>
                        </a:rPr>
                        <a:t>0.8103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dirty="0">
                          <a:solidFill>
                            <a:sysClr val="windowText" lastClr="000000"/>
                          </a:solidFill>
                          <a:effectLst/>
                        </a:rPr>
                        <a:t>0.8034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US" altLang="zh-CN" dirty="0">
                          <a:solidFill>
                            <a:sysClr val="windowText" lastClr="000000"/>
                          </a:solidFill>
                          <a:effectLst/>
                        </a:rPr>
                        <a:t>0.7744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6736931"/>
                  </a:ext>
                </a:extLst>
              </a:tr>
            </a:tbl>
          </a:graphicData>
        </a:graphic>
      </p:graphicFrame>
      <p:pic>
        <p:nvPicPr>
          <p:cNvPr id="18" name="图片 17">
            <a:extLst>
              <a:ext uri="{FF2B5EF4-FFF2-40B4-BE49-F238E27FC236}">
                <a16:creationId xmlns:a16="http://schemas.microsoft.com/office/drawing/2014/main" id="{0404FD2F-1F2F-67A3-A57B-AFACD7690487}"/>
              </a:ext>
            </a:extLst>
          </p:cNvPr>
          <p:cNvPicPr>
            <a:picLocks noChangeAspect="1"/>
          </p:cNvPicPr>
          <p:nvPr/>
        </p:nvPicPr>
        <p:blipFill>
          <a:blip r:embed="rId4"/>
          <a:stretch>
            <a:fillRect/>
          </a:stretch>
        </p:blipFill>
        <p:spPr>
          <a:xfrm>
            <a:off x="737310" y="2085261"/>
            <a:ext cx="7721391" cy="3630748"/>
          </a:xfrm>
          <a:prstGeom prst="rect">
            <a:avLst/>
          </a:prstGeom>
        </p:spPr>
      </p:pic>
      <p:sp>
        <p:nvSpPr>
          <p:cNvPr id="20" name="文本框 19">
            <a:extLst>
              <a:ext uri="{FF2B5EF4-FFF2-40B4-BE49-F238E27FC236}">
                <a16:creationId xmlns:a16="http://schemas.microsoft.com/office/drawing/2014/main" id="{044353CC-0BBE-62A8-60CB-291FA31098F6}"/>
              </a:ext>
            </a:extLst>
          </p:cNvPr>
          <p:cNvSpPr txBox="1"/>
          <p:nvPr/>
        </p:nvSpPr>
        <p:spPr>
          <a:xfrm>
            <a:off x="403180" y="6090812"/>
            <a:ext cx="14608220" cy="830997"/>
          </a:xfrm>
          <a:prstGeom prst="rect">
            <a:avLst/>
          </a:prstGeom>
          <a:noFill/>
        </p:spPr>
        <p:txBody>
          <a:bodyPr wrap="square">
            <a:spAutoFit/>
          </a:bodyPr>
          <a:lstStyle/>
          <a:p>
            <a:pPr marL="285750" indent="-285750">
              <a:buFont typeface="Wingdings" pitchFamily="2" charset="2"/>
              <a:buChar char="Ø"/>
            </a:pPr>
            <a:r>
              <a:rPr lang="en-US" altLang="zh-CN" sz="2400" b="1" dirty="0">
                <a:latin typeface="Calibri" panose="020F0502020204030204" pitchFamily="34" charset="0"/>
                <a:cs typeface="Calibri" panose="020F0502020204030204" pitchFamily="34" charset="0"/>
              </a:rPr>
              <a:t>The Neural Network model seems to be the best overall performer, having the highest accuracy, recall, and F1 score, showing good balance between precision and recall.</a:t>
            </a:r>
          </a:p>
        </p:txBody>
      </p:sp>
      <p:sp>
        <p:nvSpPr>
          <p:cNvPr id="21" name="矩形 20">
            <a:extLst>
              <a:ext uri="{FF2B5EF4-FFF2-40B4-BE49-F238E27FC236}">
                <a16:creationId xmlns:a16="http://schemas.microsoft.com/office/drawing/2014/main" id="{F638900D-CB4E-1FEC-B41A-292D1E413E89}"/>
              </a:ext>
            </a:extLst>
          </p:cNvPr>
          <p:cNvSpPr/>
          <p:nvPr/>
        </p:nvSpPr>
        <p:spPr>
          <a:xfrm>
            <a:off x="533400" y="7869575"/>
            <a:ext cx="12478998" cy="666849"/>
          </a:xfrm>
          <a:prstGeom prst="rect">
            <a:avLst/>
          </a:prstGeom>
          <a:noFill/>
          <a:ln w="57150">
            <a:solidFill>
              <a:schemeClr val="accent6"/>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078148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5444" y="9284670"/>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7" name="AutoShape 7"/>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3" name="TextBox 13"/>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4" name="TextBox 14"/>
          <p:cNvSpPr txBox="1"/>
          <p:nvPr/>
        </p:nvSpPr>
        <p:spPr>
          <a:xfrm>
            <a:off x="403180" y="264803"/>
            <a:ext cx="16825000" cy="666849"/>
          </a:xfrm>
          <a:prstGeom prst="rect">
            <a:avLst/>
          </a:prstGeom>
        </p:spPr>
        <p:txBody>
          <a:bodyPr lIns="0" tIns="0" rIns="0" bIns="0" rtlCol="0" anchor="t">
            <a:spAutoFit/>
          </a:bodyPr>
          <a:lstStyle/>
          <a:p>
            <a:pPr algn="l">
              <a:lnSpc>
                <a:spcPts val="5248"/>
              </a:lnSpc>
            </a:pPr>
            <a:r>
              <a:rPr lang="en-US" sz="4800" dirty="0">
                <a:solidFill>
                  <a:srgbClr val="002142"/>
                </a:solidFill>
                <a:latin typeface="Arimo"/>
              </a:rPr>
              <a:t>8.Ensemble Model</a:t>
            </a:r>
          </a:p>
        </p:txBody>
      </p:sp>
      <p:pic>
        <p:nvPicPr>
          <p:cNvPr id="10" name="图片 9">
            <a:extLst>
              <a:ext uri="{FF2B5EF4-FFF2-40B4-BE49-F238E27FC236}">
                <a16:creationId xmlns:a16="http://schemas.microsoft.com/office/drawing/2014/main" id="{245DFBE2-90FB-F167-0B61-D12A73A7032A}"/>
              </a:ext>
            </a:extLst>
          </p:cNvPr>
          <p:cNvPicPr>
            <a:picLocks noChangeAspect="1"/>
          </p:cNvPicPr>
          <p:nvPr/>
        </p:nvPicPr>
        <p:blipFill>
          <a:blip r:embed="rId4"/>
          <a:stretch>
            <a:fillRect/>
          </a:stretch>
        </p:blipFill>
        <p:spPr>
          <a:xfrm>
            <a:off x="7543800" y="2428227"/>
            <a:ext cx="10569620" cy="1181697"/>
          </a:xfrm>
          <a:prstGeom prst="rect">
            <a:avLst/>
          </a:prstGeom>
        </p:spPr>
      </p:pic>
      <p:pic>
        <p:nvPicPr>
          <p:cNvPr id="16" name="图片 15">
            <a:extLst>
              <a:ext uri="{FF2B5EF4-FFF2-40B4-BE49-F238E27FC236}">
                <a16:creationId xmlns:a16="http://schemas.microsoft.com/office/drawing/2014/main" id="{998A840D-6A6E-2943-4C5D-364896D26719}"/>
              </a:ext>
            </a:extLst>
          </p:cNvPr>
          <p:cNvPicPr>
            <a:picLocks noChangeAspect="1"/>
          </p:cNvPicPr>
          <p:nvPr/>
        </p:nvPicPr>
        <p:blipFill>
          <a:blip r:embed="rId5"/>
          <a:stretch>
            <a:fillRect/>
          </a:stretch>
        </p:blipFill>
        <p:spPr>
          <a:xfrm>
            <a:off x="762000" y="2292932"/>
            <a:ext cx="4191000" cy="1824440"/>
          </a:xfrm>
          <a:prstGeom prst="rect">
            <a:avLst/>
          </a:prstGeom>
        </p:spPr>
      </p:pic>
      <p:sp>
        <p:nvSpPr>
          <p:cNvPr id="18" name="TextBox 18">
            <a:extLst>
              <a:ext uri="{FF2B5EF4-FFF2-40B4-BE49-F238E27FC236}">
                <a16:creationId xmlns:a16="http://schemas.microsoft.com/office/drawing/2014/main" id="{2B7705B8-67B2-681C-32FC-7C2F950CDE15}"/>
              </a:ext>
            </a:extLst>
          </p:cNvPr>
          <p:cNvSpPr txBox="1"/>
          <p:nvPr/>
        </p:nvSpPr>
        <p:spPr>
          <a:xfrm>
            <a:off x="304800" y="1312454"/>
            <a:ext cx="7391400" cy="830997"/>
          </a:xfrm>
          <a:prstGeom prst="rect">
            <a:avLst/>
          </a:prstGeom>
          <a:noFill/>
        </p:spPr>
        <p:txBody>
          <a:bodyPr wrap="square" rtlCol="0">
            <a:spAutoFit/>
          </a:bodyPr>
          <a:lstStyle/>
          <a:p>
            <a:pPr marL="285750" indent="-285750">
              <a:buFont typeface="Wingdings" pitchFamily="2" charset="2"/>
              <a:buChar char="Ø"/>
            </a:pPr>
            <a:r>
              <a:rPr lang="en-US" sz="2400" b="1" dirty="0"/>
              <a:t>Using</a:t>
            </a:r>
            <a:r>
              <a:rPr lang="zh-CN" altLang="en-US" sz="2400" b="1" dirty="0"/>
              <a:t> </a:t>
            </a:r>
            <a:r>
              <a:rPr lang="en-US" altLang="zh-CN" sz="2400" b="1" dirty="0"/>
              <a:t>K-nearest neighbor, logistic regression, decision tree and naïve </a:t>
            </a:r>
            <a:r>
              <a:rPr lang="en-US" altLang="zh-CN" sz="2400" b="1" dirty="0" err="1"/>
              <a:t>beyes</a:t>
            </a:r>
            <a:r>
              <a:rPr lang="en-US" altLang="zh-CN" sz="2400" b="1" dirty="0"/>
              <a:t>.</a:t>
            </a:r>
            <a:endParaRPr lang="en-US" sz="2400" b="1" dirty="0"/>
          </a:p>
        </p:txBody>
      </p:sp>
      <p:sp>
        <p:nvSpPr>
          <p:cNvPr id="19" name="TextBox 18">
            <a:extLst>
              <a:ext uri="{FF2B5EF4-FFF2-40B4-BE49-F238E27FC236}">
                <a16:creationId xmlns:a16="http://schemas.microsoft.com/office/drawing/2014/main" id="{BA50D61E-E6DE-592E-3C64-687FFDFCE4A2}"/>
              </a:ext>
            </a:extLst>
          </p:cNvPr>
          <p:cNvSpPr txBox="1"/>
          <p:nvPr/>
        </p:nvSpPr>
        <p:spPr>
          <a:xfrm>
            <a:off x="7696200" y="983650"/>
            <a:ext cx="10134600" cy="1200329"/>
          </a:xfrm>
          <a:prstGeom prst="rect">
            <a:avLst/>
          </a:prstGeom>
          <a:noFill/>
        </p:spPr>
        <p:txBody>
          <a:bodyPr wrap="square" rtlCol="0">
            <a:spAutoFit/>
          </a:bodyPr>
          <a:lstStyle/>
          <a:p>
            <a:pPr marL="285750" indent="-285750">
              <a:buFont typeface="Wingdings" pitchFamily="2" charset="2"/>
              <a:buChar char="Ø"/>
            </a:pPr>
            <a:r>
              <a:rPr lang="en-US" sz="2400" b="1" dirty="0"/>
              <a:t>Combines the output of the individual component models by a </a:t>
            </a:r>
            <a:r>
              <a:rPr lang="en-US" sz="2400" b="1" dirty="0" err="1"/>
              <a:t>VotingClassifier</a:t>
            </a:r>
            <a:r>
              <a:rPr lang="en-US" sz="2400" b="1" dirty="0"/>
              <a:t> to calculate a prediction. </a:t>
            </a:r>
          </a:p>
          <a:p>
            <a:pPr marL="285750" indent="-285750">
              <a:buFont typeface="Wingdings" pitchFamily="2" charset="2"/>
              <a:buChar char="Ø"/>
            </a:pPr>
            <a:r>
              <a:rPr lang="en-US" sz="2400" b="1" dirty="0"/>
              <a:t>We also uses a 'soft' voting method to avoid when the votes are 2 against 2. </a:t>
            </a:r>
          </a:p>
        </p:txBody>
      </p:sp>
      <p:pic>
        <p:nvPicPr>
          <p:cNvPr id="21" name="图片 20">
            <a:extLst>
              <a:ext uri="{FF2B5EF4-FFF2-40B4-BE49-F238E27FC236}">
                <a16:creationId xmlns:a16="http://schemas.microsoft.com/office/drawing/2014/main" id="{DFC60BA6-4261-B88A-0D30-C07206970EBE}"/>
              </a:ext>
            </a:extLst>
          </p:cNvPr>
          <p:cNvPicPr>
            <a:picLocks noChangeAspect="1"/>
          </p:cNvPicPr>
          <p:nvPr/>
        </p:nvPicPr>
        <p:blipFill>
          <a:blip r:embed="rId6"/>
          <a:stretch>
            <a:fillRect/>
          </a:stretch>
        </p:blipFill>
        <p:spPr>
          <a:xfrm>
            <a:off x="4323832" y="5922602"/>
            <a:ext cx="9247579" cy="3097824"/>
          </a:xfrm>
          <a:prstGeom prst="rect">
            <a:avLst/>
          </a:prstGeom>
        </p:spPr>
      </p:pic>
      <p:sp>
        <p:nvSpPr>
          <p:cNvPr id="22" name="TextBox 18">
            <a:extLst>
              <a:ext uri="{FF2B5EF4-FFF2-40B4-BE49-F238E27FC236}">
                <a16:creationId xmlns:a16="http://schemas.microsoft.com/office/drawing/2014/main" id="{C71B6D79-2096-B23A-CD77-946DC0B95D13}"/>
              </a:ext>
            </a:extLst>
          </p:cNvPr>
          <p:cNvSpPr txBox="1"/>
          <p:nvPr/>
        </p:nvSpPr>
        <p:spPr>
          <a:xfrm>
            <a:off x="304800" y="4865406"/>
            <a:ext cx="11676230" cy="830997"/>
          </a:xfrm>
          <a:prstGeom prst="rect">
            <a:avLst/>
          </a:prstGeom>
          <a:noFill/>
        </p:spPr>
        <p:txBody>
          <a:bodyPr wrap="square" rtlCol="0">
            <a:spAutoFit/>
          </a:bodyPr>
          <a:lstStyle/>
          <a:p>
            <a:pPr marL="285750" indent="-285750">
              <a:buFont typeface="Wingdings" pitchFamily="2" charset="2"/>
              <a:buChar char="Ø"/>
            </a:pPr>
            <a:r>
              <a:rPr lang="en-US" sz="2400" b="1" dirty="0"/>
              <a:t>Compared with the individual component models, the ensemble model has a better performance across all metrics.</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443" y="8118"/>
            <a:ext cx="18302587" cy="9326880"/>
            <a:chOff x="0" y="0"/>
            <a:chExt cx="4820435" cy="2456462"/>
          </a:xfrm>
        </p:grpSpPr>
        <p:sp>
          <p:nvSpPr>
            <p:cNvPr id="4" name="Freeform 4"/>
            <p:cNvSpPr/>
            <p:nvPr/>
          </p:nvSpPr>
          <p:spPr>
            <a:xfrm>
              <a:off x="0" y="0"/>
              <a:ext cx="4820434" cy="2456462"/>
            </a:xfrm>
            <a:custGeom>
              <a:avLst/>
              <a:gdLst/>
              <a:ahLst/>
              <a:cxnLst/>
              <a:rect l="l" t="t" r="r" b="b"/>
              <a:pathLst>
                <a:path w="4820434" h="2456462">
                  <a:moveTo>
                    <a:pt x="0" y="0"/>
                  </a:moveTo>
                  <a:lnTo>
                    <a:pt x="4820434" y="0"/>
                  </a:lnTo>
                  <a:lnTo>
                    <a:pt x="4820434" y="2456462"/>
                  </a:lnTo>
                  <a:lnTo>
                    <a:pt x="0" y="2456462"/>
                  </a:lnTo>
                  <a:close/>
                </a:path>
              </a:pathLst>
            </a:custGeom>
            <a:solidFill>
              <a:srgbClr val="FFFFFF">
                <a:alpha val="90980"/>
              </a:srgbClr>
            </a:solidFill>
          </p:spPr>
          <p:txBody>
            <a:bodyPr/>
            <a:lstStyle/>
            <a:p>
              <a:endParaRPr lang="en-US"/>
            </a:p>
          </p:txBody>
        </p:sp>
        <p:sp>
          <p:nvSpPr>
            <p:cNvPr id="5" name="TextBox 5"/>
            <p:cNvSpPr txBox="1"/>
            <p:nvPr/>
          </p:nvSpPr>
          <p:spPr>
            <a:xfrm>
              <a:off x="0" y="-19050"/>
              <a:ext cx="4820435" cy="2475512"/>
            </a:xfrm>
            <a:prstGeom prst="rect">
              <a:avLst/>
            </a:prstGeom>
          </p:spPr>
          <p:txBody>
            <a:bodyPr lIns="50800" tIns="50800" rIns="50800" bIns="50800" rtlCol="0" anchor="ctr"/>
            <a:lstStyle/>
            <a:p>
              <a:pPr algn="ctr">
                <a:lnSpc>
                  <a:spcPts val="2160"/>
                </a:lnSpc>
              </a:pPr>
              <a:endParaRPr/>
            </a:p>
          </p:txBody>
        </p:sp>
      </p:grpSp>
      <p:grpSp>
        <p:nvGrpSpPr>
          <p:cNvPr id="6" name="Group 6"/>
          <p:cNvGrpSpPr/>
          <p:nvPr/>
        </p:nvGrpSpPr>
        <p:grpSpPr>
          <a:xfrm>
            <a:off x="0" y="9326880"/>
            <a:ext cx="18297144" cy="960120"/>
            <a:chOff x="0" y="0"/>
            <a:chExt cx="24396192" cy="1280160"/>
          </a:xfrm>
        </p:grpSpPr>
        <p:sp>
          <p:nvSpPr>
            <p:cNvPr id="7" name="Freeform 7"/>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8" name="Group 8"/>
          <p:cNvGrpSpPr/>
          <p:nvPr/>
        </p:nvGrpSpPr>
        <p:grpSpPr>
          <a:xfrm>
            <a:off x="-5444" y="9284670"/>
            <a:ext cx="18297144" cy="41148"/>
            <a:chOff x="0" y="0"/>
            <a:chExt cx="24396192" cy="54864"/>
          </a:xfrm>
        </p:grpSpPr>
        <p:sp>
          <p:nvSpPr>
            <p:cNvPr id="9" name="Freeform 9"/>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10" name="Freeform 10"/>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2"/>
            <a:stretch>
              <a:fillRect/>
            </a:stretch>
          </a:blipFill>
        </p:spPr>
        <p:txBody>
          <a:bodyPr/>
          <a:lstStyle/>
          <a:p>
            <a:endParaRPr lang="en-US"/>
          </a:p>
        </p:txBody>
      </p:sp>
      <p:sp>
        <p:nvSpPr>
          <p:cNvPr id="11" name="AutoShape 11"/>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2" name="TextBox 12"/>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3" name="TextBox 13"/>
          <p:cNvSpPr txBox="1"/>
          <p:nvPr/>
        </p:nvSpPr>
        <p:spPr>
          <a:xfrm>
            <a:off x="403180" y="264803"/>
            <a:ext cx="16825000" cy="1628651"/>
          </a:xfrm>
          <a:prstGeom prst="rect">
            <a:avLst/>
          </a:prstGeom>
        </p:spPr>
        <p:txBody>
          <a:bodyPr lIns="0" tIns="0" rIns="0" bIns="0" rtlCol="0" anchor="t">
            <a:spAutoFit/>
          </a:bodyPr>
          <a:lstStyle/>
          <a:p>
            <a:pPr algn="l">
              <a:lnSpc>
                <a:spcPts val="5248"/>
              </a:lnSpc>
            </a:pPr>
            <a:r>
              <a:rPr lang="en-US" sz="4859" dirty="0">
                <a:solidFill>
                  <a:srgbClr val="002142"/>
                </a:solidFill>
                <a:latin typeface="Arimo"/>
              </a:rPr>
              <a:t>8.Conclusions </a:t>
            </a:r>
          </a:p>
          <a:p>
            <a:pPr algn="l">
              <a:lnSpc>
                <a:spcPts val="2332"/>
              </a:lnSpc>
            </a:pPr>
            <a:endParaRPr lang="en-US" sz="4859" dirty="0">
              <a:solidFill>
                <a:srgbClr val="002142"/>
              </a:solidFill>
              <a:latin typeface="Arimo"/>
            </a:endParaRPr>
          </a:p>
          <a:p>
            <a:pPr algn="l">
              <a:lnSpc>
                <a:spcPts val="5248"/>
              </a:lnSpc>
            </a:pPr>
            <a:endParaRPr lang="en-US" sz="4859" dirty="0">
              <a:solidFill>
                <a:srgbClr val="002142"/>
              </a:solidFill>
              <a:latin typeface="Arimo"/>
            </a:endParaRPr>
          </a:p>
        </p:txBody>
      </p:sp>
      <p:sp>
        <p:nvSpPr>
          <p:cNvPr id="14" name="TextBox 14"/>
          <p:cNvSpPr txBox="1"/>
          <p:nvPr/>
        </p:nvSpPr>
        <p:spPr>
          <a:xfrm>
            <a:off x="665479" y="1134117"/>
            <a:ext cx="16971324" cy="6771084"/>
          </a:xfrm>
          <a:prstGeom prst="rect">
            <a:avLst/>
          </a:prstGeom>
        </p:spPr>
        <p:txBody>
          <a:bodyPr wrap="square" lIns="0" tIns="0" rIns="0" bIns="0" rtlCol="0" anchor="t">
            <a:spAutoFit/>
          </a:bodyPr>
          <a:lstStyle/>
          <a:p>
            <a:r>
              <a:rPr lang="en-US" altLang="zh-CN" sz="3200" b="1" dirty="0">
                <a:effectLst/>
              </a:rPr>
              <a:t>- Key Factors Affecting Booking Cancellations</a:t>
            </a:r>
          </a:p>
          <a:p>
            <a:r>
              <a:rPr lang="en-US" altLang="zh-CN" sz="2400" b="0" dirty="0">
                <a:effectLst/>
              </a:rPr>
              <a:t>We analyzed various models to identify the key factors influencing booking cancellations. Through feature selection and model evaluations, we discovered that variables such as lead time, booking changes, and average daily rates played significant roles in determining the likelihood of cancellations. By accurately identifying these factors, hotels can implement targeted strategies, such as offering incentives for longer stays or adjusting cancellation policies, to reduce the impact of cancellations.</a:t>
            </a:r>
          </a:p>
          <a:p>
            <a:br>
              <a:rPr lang="en-US" altLang="zh-CN" sz="2400" b="0" dirty="0">
                <a:effectLst/>
              </a:rPr>
            </a:br>
            <a:r>
              <a:rPr lang="en-US" altLang="zh-CN" sz="3200" b="1" dirty="0">
                <a:effectLst/>
              </a:rPr>
              <a:t>- Predicting Daily Hotel Booking Volumes Using Time-Series Analysis</a:t>
            </a:r>
          </a:p>
          <a:p>
            <a:r>
              <a:rPr lang="en-US" altLang="zh-CN" sz="2400" b="0" dirty="0">
                <a:effectLst/>
              </a:rPr>
              <a:t>To forecast hotel booking volumes and help optimize hotel strategy, we employed time-series analysis through SARIMA models on daily and monthly data. The analysis revealed consistent seasonal trends, enabling us to anticipate booking volumes with reasonable accuracy. Although the monthly cycle model did not provide a perfect fit, the Time-Series model still offers a valuable approach for forecasting.</a:t>
            </a:r>
          </a:p>
          <a:p>
            <a:br>
              <a:rPr lang="en-US" altLang="zh-CN" sz="2400" b="0" dirty="0">
                <a:effectLst/>
              </a:rPr>
            </a:br>
            <a:r>
              <a:rPr lang="en-US" altLang="zh-CN" sz="3200" b="1" dirty="0">
                <a:effectLst/>
              </a:rPr>
              <a:t>- Machine Learning Model Performance</a:t>
            </a:r>
          </a:p>
          <a:p>
            <a:r>
              <a:rPr lang="en-US" altLang="zh-CN" sz="2400" b="0" dirty="0">
                <a:effectLst/>
              </a:rPr>
              <a:t>Among the machine learning models, the Neural Network model has a  strong performance with high accuracy, recall, and F1 score. The Decision Tree model provided interpretability while achieving good accuracy, and Logistic Regression presented robust AUC scores. However, combining these models into an ensemble further improved prediction accuracy to 0.82 and improved on other metrics.</a:t>
            </a:r>
          </a:p>
          <a:p>
            <a:br>
              <a:rPr lang="en-US" altLang="zh-CN" sz="2800" b="0" dirty="0">
                <a:effectLst/>
              </a:rPr>
            </a:br>
            <a:endParaRPr lang="en-US" altLang="zh-CN" sz="2800" b="0" dirty="0">
              <a:effectLst/>
            </a:endParaRPr>
          </a:p>
        </p:txBody>
      </p:sp>
      <p:pic>
        <p:nvPicPr>
          <p:cNvPr id="15" name="图片 14">
            <a:extLst>
              <a:ext uri="{FF2B5EF4-FFF2-40B4-BE49-F238E27FC236}">
                <a16:creationId xmlns:a16="http://schemas.microsoft.com/office/drawing/2014/main" id="{872FE92A-4B76-29DF-516C-06FE2F158A78}"/>
              </a:ext>
            </a:extLst>
          </p:cNvPr>
          <p:cNvPicPr>
            <a:picLocks noChangeAspect="1"/>
          </p:cNvPicPr>
          <p:nvPr/>
        </p:nvPicPr>
        <p:blipFill>
          <a:blip r:embed="rId3"/>
          <a:stretch>
            <a:fillRect/>
          </a:stretch>
        </p:blipFill>
        <p:spPr>
          <a:xfrm>
            <a:off x="8733340" y="7089648"/>
            <a:ext cx="9544688" cy="3197352"/>
          </a:xfrm>
          <a:prstGeom prst="rect">
            <a:avLst/>
          </a:prstGeom>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47" y="8118"/>
            <a:ext cx="19865069" cy="9915270"/>
          </a:xfrm>
          <a:custGeom>
            <a:avLst/>
            <a:gdLst/>
            <a:ahLst/>
            <a:cxnLst/>
            <a:rect l="l" t="t" r="r" b="b"/>
            <a:pathLst>
              <a:path w="20676631" h="9915270">
                <a:moveTo>
                  <a:pt x="0" y="0"/>
                </a:moveTo>
                <a:lnTo>
                  <a:pt x="20676631" y="0"/>
                </a:lnTo>
                <a:lnTo>
                  <a:pt x="20676631" y="9915270"/>
                </a:lnTo>
                <a:lnTo>
                  <a:pt x="0" y="9915270"/>
                </a:lnTo>
                <a:lnTo>
                  <a:pt x="0" y="0"/>
                </a:lnTo>
                <a:close/>
              </a:path>
            </a:pathLst>
          </a:custGeom>
          <a:blipFill>
            <a:blip r:embed="rId2"/>
            <a:stretch>
              <a:fillRect b="-38935"/>
            </a:stretch>
          </a:blipFill>
        </p:spPr>
        <p:txBody>
          <a:bodyPr/>
          <a:lstStyle/>
          <a:p>
            <a:endParaRPr lang="en-US" dirty="0"/>
          </a:p>
        </p:txBody>
      </p:sp>
      <p:grpSp>
        <p:nvGrpSpPr>
          <p:cNvPr id="3" name="Group 3"/>
          <p:cNvGrpSpPr/>
          <p:nvPr/>
        </p:nvGrpSpPr>
        <p:grpSpPr>
          <a:xfrm>
            <a:off x="-5443" y="8118"/>
            <a:ext cx="18302587" cy="9326880"/>
            <a:chOff x="0" y="0"/>
            <a:chExt cx="4820435" cy="2456462"/>
          </a:xfrm>
        </p:grpSpPr>
        <p:sp>
          <p:nvSpPr>
            <p:cNvPr id="4" name="Freeform 4"/>
            <p:cNvSpPr/>
            <p:nvPr/>
          </p:nvSpPr>
          <p:spPr>
            <a:xfrm>
              <a:off x="0" y="0"/>
              <a:ext cx="4820434" cy="2456462"/>
            </a:xfrm>
            <a:custGeom>
              <a:avLst/>
              <a:gdLst/>
              <a:ahLst/>
              <a:cxnLst/>
              <a:rect l="l" t="t" r="r" b="b"/>
              <a:pathLst>
                <a:path w="4820434" h="2456462">
                  <a:moveTo>
                    <a:pt x="0" y="0"/>
                  </a:moveTo>
                  <a:lnTo>
                    <a:pt x="4820434" y="0"/>
                  </a:lnTo>
                  <a:lnTo>
                    <a:pt x="4820434" y="2456462"/>
                  </a:lnTo>
                  <a:lnTo>
                    <a:pt x="0" y="2456462"/>
                  </a:lnTo>
                  <a:close/>
                </a:path>
              </a:pathLst>
            </a:custGeom>
            <a:solidFill>
              <a:srgbClr val="FFFFFF">
                <a:alpha val="90980"/>
              </a:srgbClr>
            </a:solidFill>
          </p:spPr>
          <p:txBody>
            <a:bodyPr/>
            <a:lstStyle/>
            <a:p>
              <a:endParaRPr lang="en-US"/>
            </a:p>
          </p:txBody>
        </p:sp>
        <p:sp>
          <p:nvSpPr>
            <p:cNvPr id="5" name="TextBox 5"/>
            <p:cNvSpPr txBox="1"/>
            <p:nvPr/>
          </p:nvSpPr>
          <p:spPr>
            <a:xfrm>
              <a:off x="0" y="-19050"/>
              <a:ext cx="4820435" cy="2475512"/>
            </a:xfrm>
            <a:prstGeom prst="rect">
              <a:avLst/>
            </a:prstGeom>
          </p:spPr>
          <p:txBody>
            <a:bodyPr lIns="50800" tIns="50800" rIns="50800" bIns="50800" rtlCol="0" anchor="ctr"/>
            <a:lstStyle/>
            <a:p>
              <a:pPr algn="ctr">
                <a:lnSpc>
                  <a:spcPts val="2160"/>
                </a:lnSpc>
              </a:pPr>
              <a:endParaRPr/>
            </a:p>
          </p:txBody>
        </p:sp>
      </p:grpSp>
      <p:grpSp>
        <p:nvGrpSpPr>
          <p:cNvPr id="6" name="Group 6"/>
          <p:cNvGrpSpPr/>
          <p:nvPr/>
        </p:nvGrpSpPr>
        <p:grpSpPr>
          <a:xfrm>
            <a:off x="0" y="9326880"/>
            <a:ext cx="18297144" cy="960120"/>
            <a:chOff x="0" y="0"/>
            <a:chExt cx="24396192" cy="1280160"/>
          </a:xfrm>
        </p:grpSpPr>
        <p:sp>
          <p:nvSpPr>
            <p:cNvPr id="7" name="Freeform 7"/>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8" name="Group 8"/>
          <p:cNvGrpSpPr/>
          <p:nvPr/>
        </p:nvGrpSpPr>
        <p:grpSpPr>
          <a:xfrm>
            <a:off x="-5444" y="9284670"/>
            <a:ext cx="18297144" cy="41148"/>
            <a:chOff x="0" y="0"/>
            <a:chExt cx="24396192" cy="54864"/>
          </a:xfrm>
        </p:grpSpPr>
        <p:sp>
          <p:nvSpPr>
            <p:cNvPr id="9" name="Freeform 9"/>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10" name="Freeform 10"/>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11" name="AutoShape 11"/>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2" name="TextBox 12"/>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3" name="TextBox 13"/>
          <p:cNvSpPr txBox="1"/>
          <p:nvPr/>
        </p:nvSpPr>
        <p:spPr>
          <a:xfrm>
            <a:off x="403180" y="264803"/>
            <a:ext cx="16825000" cy="1628651"/>
          </a:xfrm>
          <a:prstGeom prst="rect">
            <a:avLst/>
          </a:prstGeom>
        </p:spPr>
        <p:txBody>
          <a:bodyPr lIns="0" tIns="0" rIns="0" bIns="0" rtlCol="0" anchor="t">
            <a:spAutoFit/>
          </a:bodyPr>
          <a:lstStyle/>
          <a:p>
            <a:pPr algn="l">
              <a:lnSpc>
                <a:spcPts val="5248"/>
              </a:lnSpc>
            </a:pPr>
            <a:r>
              <a:rPr lang="en-US" sz="4859" dirty="0">
                <a:solidFill>
                  <a:srgbClr val="002142"/>
                </a:solidFill>
              </a:rPr>
              <a:t>8.Conclusions </a:t>
            </a:r>
          </a:p>
          <a:p>
            <a:pPr algn="l">
              <a:lnSpc>
                <a:spcPts val="2332"/>
              </a:lnSpc>
            </a:pPr>
            <a:endParaRPr lang="en-US" sz="4859" dirty="0">
              <a:solidFill>
                <a:srgbClr val="002142"/>
              </a:solidFill>
            </a:endParaRPr>
          </a:p>
          <a:p>
            <a:pPr algn="l">
              <a:lnSpc>
                <a:spcPts val="5248"/>
              </a:lnSpc>
            </a:pPr>
            <a:endParaRPr lang="en-US" sz="4859" dirty="0">
              <a:solidFill>
                <a:srgbClr val="002142"/>
              </a:solidFill>
            </a:endParaRPr>
          </a:p>
        </p:txBody>
      </p:sp>
      <p:sp>
        <p:nvSpPr>
          <p:cNvPr id="14" name="TextBox 14"/>
          <p:cNvSpPr txBox="1"/>
          <p:nvPr/>
        </p:nvSpPr>
        <p:spPr>
          <a:xfrm>
            <a:off x="641666" y="1869641"/>
            <a:ext cx="16971324" cy="5970865"/>
          </a:xfrm>
          <a:prstGeom prst="rect">
            <a:avLst/>
          </a:prstGeom>
        </p:spPr>
        <p:txBody>
          <a:bodyPr wrap="square" lIns="0" tIns="0" rIns="0" bIns="0" rtlCol="0" anchor="t">
            <a:spAutoFit/>
          </a:bodyPr>
          <a:lstStyle/>
          <a:p>
            <a:r>
              <a:rPr lang="en-US" altLang="zh-CN" sz="3600" b="0" dirty="0">
                <a:effectLst/>
              </a:rPr>
              <a:t>In conclusion, our predictive models provide practical insights for hotels to anticipate booking cancellations and manage daily booking volumes. </a:t>
            </a:r>
          </a:p>
          <a:p>
            <a:endParaRPr lang="en-US" altLang="zh-CN" sz="3600" dirty="0"/>
          </a:p>
          <a:p>
            <a:endParaRPr lang="en-US" altLang="zh-CN" sz="3600" b="0" dirty="0">
              <a:effectLst/>
            </a:endParaRPr>
          </a:p>
          <a:p>
            <a:r>
              <a:rPr lang="en-US" altLang="zh-CN" sz="3600" b="0" dirty="0">
                <a:effectLst/>
              </a:rPr>
              <a:t>By incorporating machine learning and time-series analysis, hotels can enhance operational efficiency and profitability. Future research could focus on refining these models with additional data sources and more advanced techniques to further improve prediction accuracy.</a:t>
            </a:r>
          </a:p>
          <a:p>
            <a:endParaRPr lang="en-US" altLang="zh-CN" sz="2800" b="0" dirty="0">
              <a:effectLst/>
            </a:endParaRPr>
          </a:p>
          <a:p>
            <a:br>
              <a:rPr lang="en-US" altLang="zh-CN" sz="3600" b="0" dirty="0">
                <a:effectLst/>
              </a:rPr>
            </a:br>
            <a:endParaRPr lang="en-US" altLang="zh-CN" sz="3600" b="0" dirty="0">
              <a:effectLst/>
            </a:endParaRPr>
          </a:p>
        </p:txBody>
      </p:sp>
    </p:spTree>
    <p:extLst>
      <p:ext uri="{BB962C8B-B14F-4D97-AF65-F5344CB8AC3E}">
        <p14:creationId xmlns:p14="http://schemas.microsoft.com/office/powerpoint/2010/main" val="420683168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6666" b="-16666"/>
            </a:stretch>
          </a:blipFill>
        </p:spPr>
        <p:txBody>
          <a:bodyPr/>
          <a:lstStyle/>
          <a:p>
            <a:endParaRPr lang="en-US"/>
          </a:p>
        </p:txBody>
      </p:sp>
      <p:grpSp>
        <p:nvGrpSpPr>
          <p:cNvPr id="3" name="Group 3"/>
          <p:cNvGrpSpPr/>
          <p:nvPr/>
        </p:nvGrpSpPr>
        <p:grpSpPr>
          <a:xfrm>
            <a:off x="6485" y="-1873"/>
            <a:ext cx="18302587" cy="9326880"/>
            <a:chOff x="0" y="0"/>
            <a:chExt cx="4820435" cy="2456462"/>
          </a:xfrm>
        </p:grpSpPr>
        <p:sp>
          <p:nvSpPr>
            <p:cNvPr id="4" name="Freeform 4"/>
            <p:cNvSpPr/>
            <p:nvPr/>
          </p:nvSpPr>
          <p:spPr>
            <a:xfrm>
              <a:off x="0" y="0"/>
              <a:ext cx="4820434" cy="2456462"/>
            </a:xfrm>
            <a:custGeom>
              <a:avLst/>
              <a:gdLst/>
              <a:ahLst/>
              <a:cxnLst/>
              <a:rect l="l" t="t" r="r" b="b"/>
              <a:pathLst>
                <a:path w="4820434" h="2456462">
                  <a:moveTo>
                    <a:pt x="0" y="0"/>
                  </a:moveTo>
                  <a:lnTo>
                    <a:pt x="4820434" y="0"/>
                  </a:lnTo>
                  <a:lnTo>
                    <a:pt x="4820434" y="2456462"/>
                  </a:lnTo>
                  <a:lnTo>
                    <a:pt x="0" y="2456462"/>
                  </a:lnTo>
                  <a:close/>
                </a:path>
              </a:pathLst>
            </a:custGeom>
            <a:solidFill>
              <a:srgbClr val="FFFFFF">
                <a:alpha val="90980"/>
              </a:srgbClr>
            </a:solidFill>
          </p:spPr>
          <p:txBody>
            <a:bodyPr/>
            <a:lstStyle/>
            <a:p>
              <a:endParaRPr lang="en-US" dirty="0"/>
            </a:p>
          </p:txBody>
        </p:sp>
        <p:sp>
          <p:nvSpPr>
            <p:cNvPr id="5" name="TextBox 5"/>
            <p:cNvSpPr txBox="1"/>
            <p:nvPr/>
          </p:nvSpPr>
          <p:spPr>
            <a:xfrm>
              <a:off x="0" y="-19050"/>
              <a:ext cx="4820435" cy="2475512"/>
            </a:xfrm>
            <a:prstGeom prst="rect">
              <a:avLst/>
            </a:prstGeom>
          </p:spPr>
          <p:txBody>
            <a:bodyPr lIns="50800" tIns="50800" rIns="50800" bIns="50800" rtlCol="0" anchor="ctr"/>
            <a:lstStyle/>
            <a:p>
              <a:pPr algn="ctr">
                <a:lnSpc>
                  <a:spcPts val="2160"/>
                </a:lnSpc>
              </a:pPr>
              <a:endParaRPr/>
            </a:p>
          </p:txBody>
        </p:sp>
      </p:grpSp>
      <p:grpSp>
        <p:nvGrpSpPr>
          <p:cNvPr id="6" name="Group 6"/>
          <p:cNvGrpSpPr/>
          <p:nvPr/>
        </p:nvGrpSpPr>
        <p:grpSpPr>
          <a:xfrm>
            <a:off x="0" y="9326880"/>
            <a:ext cx="18297144" cy="960120"/>
            <a:chOff x="0" y="0"/>
            <a:chExt cx="24396192" cy="1280160"/>
          </a:xfrm>
        </p:grpSpPr>
        <p:sp>
          <p:nvSpPr>
            <p:cNvPr id="7" name="Freeform 7"/>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8" name="Group 8"/>
          <p:cNvGrpSpPr/>
          <p:nvPr/>
        </p:nvGrpSpPr>
        <p:grpSpPr>
          <a:xfrm>
            <a:off x="-5444" y="9284670"/>
            <a:ext cx="18297144" cy="41148"/>
            <a:chOff x="0" y="0"/>
            <a:chExt cx="24396192" cy="54864"/>
          </a:xfrm>
        </p:grpSpPr>
        <p:sp>
          <p:nvSpPr>
            <p:cNvPr id="9" name="Freeform 9"/>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10" name="Freeform 10"/>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4"/>
            <a:stretch>
              <a:fillRect/>
            </a:stretch>
          </a:blipFill>
        </p:spPr>
        <p:txBody>
          <a:bodyPr/>
          <a:lstStyle/>
          <a:p>
            <a:endParaRPr lang="en-US"/>
          </a:p>
        </p:txBody>
      </p:sp>
      <p:sp>
        <p:nvSpPr>
          <p:cNvPr id="11" name="AutoShape 11"/>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2" name="TextBox 12"/>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3" name="TextBox 13"/>
          <p:cNvSpPr txBox="1"/>
          <p:nvPr/>
        </p:nvSpPr>
        <p:spPr>
          <a:xfrm>
            <a:off x="403180" y="264803"/>
            <a:ext cx="16825000" cy="1628651"/>
          </a:xfrm>
          <a:prstGeom prst="rect">
            <a:avLst/>
          </a:prstGeom>
        </p:spPr>
        <p:txBody>
          <a:bodyPr lIns="0" tIns="0" rIns="0" bIns="0" rtlCol="0" anchor="t">
            <a:spAutoFit/>
          </a:bodyPr>
          <a:lstStyle/>
          <a:p>
            <a:pPr algn="l">
              <a:lnSpc>
                <a:spcPts val="5248"/>
              </a:lnSpc>
            </a:pPr>
            <a:r>
              <a:rPr lang="en-US" sz="4859" dirty="0">
                <a:solidFill>
                  <a:srgbClr val="002142"/>
                </a:solidFill>
                <a:latin typeface="Arimo"/>
              </a:rPr>
              <a:t>9.Challenges </a:t>
            </a:r>
          </a:p>
          <a:p>
            <a:pPr algn="l">
              <a:lnSpc>
                <a:spcPts val="2332"/>
              </a:lnSpc>
            </a:pPr>
            <a:endParaRPr lang="en-US" sz="4859" dirty="0">
              <a:solidFill>
                <a:srgbClr val="002142"/>
              </a:solidFill>
              <a:latin typeface="Arimo"/>
            </a:endParaRPr>
          </a:p>
          <a:p>
            <a:pPr algn="l">
              <a:lnSpc>
                <a:spcPts val="5248"/>
              </a:lnSpc>
            </a:pPr>
            <a:endParaRPr lang="en-US" sz="4859" dirty="0">
              <a:solidFill>
                <a:srgbClr val="002142"/>
              </a:solidFill>
              <a:latin typeface="Arimo"/>
            </a:endParaRPr>
          </a:p>
        </p:txBody>
      </p:sp>
      <p:sp>
        <p:nvSpPr>
          <p:cNvPr id="14" name="TextBox 14"/>
          <p:cNvSpPr txBox="1"/>
          <p:nvPr/>
        </p:nvSpPr>
        <p:spPr>
          <a:xfrm>
            <a:off x="201775" y="1417400"/>
            <a:ext cx="17227810" cy="1628651"/>
          </a:xfrm>
          <a:prstGeom prst="rect">
            <a:avLst/>
          </a:prstGeom>
        </p:spPr>
        <p:txBody>
          <a:bodyPr lIns="0" tIns="0" rIns="0" bIns="0" rtlCol="0" anchor="t">
            <a:spAutoFit/>
          </a:bodyPr>
          <a:lstStyle/>
          <a:p>
            <a:pPr marL="442310" lvl="1" indent="-221155" algn="l">
              <a:lnSpc>
                <a:spcPts val="4399"/>
              </a:lnSpc>
              <a:buFont typeface="Arial"/>
              <a:buChar char="•"/>
            </a:pPr>
            <a:r>
              <a:rPr lang="en-US" sz="2000" dirty="0">
                <a:solidFill>
                  <a:srgbClr val="000000"/>
                </a:solidFill>
                <a:latin typeface="Arial Bold"/>
              </a:rPr>
              <a:t>1. Arima</a:t>
            </a:r>
            <a:r>
              <a:rPr lang="zh-CN" altLang="en-US" sz="2000" dirty="0">
                <a:solidFill>
                  <a:srgbClr val="000000"/>
                </a:solidFill>
                <a:latin typeface="Arial Bold"/>
              </a:rPr>
              <a:t> </a:t>
            </a:r>
            <a:r>
              <a:rPr lang="en-US" altLang="zh-CN" sz="2000" dirty="0">
                <a:solidFill>
                  <a:srgbClr val="000000"/>
                </a:solidFill>
                <a:latin typeface="Arial Bold"/>
              </a:rPr>
              <a:t>parameters optimizing</a:t>
            </a:r>
            <a:endParaRPr lang="en-US" sz="2000" dirty="0">
              <a:solidFill>
                <a:srgbClr val="000000"/>
              </a:solidFill>
              <a:latin typeface="Arial Bold"/>
            </a:endParaRPr>
          </a:p>
          <a:p>
            <a:pPr marL="442310" lvl="1" indent="-221155" algn="l">
              <a:lnSpc>
                <a:spcPts val="4399"/>
              </a:lnSpc>
              <a:buFont typeface="Arial"/>
              <a:buChar char="•"/>
            </a:pPr>
            <a:r>
              <a:rPr lang="en-US" sz="2000" dirty="0">
                <a:solidFill>
                  <a:srgbClr val="000000"/>
                </a:solidFill>
                <a:latin typeface="Arial Bold"/>
              </a:rPr>
              <a:t>2. Build a Neural net work using </a:t>
            </a:r>
            <a:r>
              <a:rPr lang="en-US" sz="2000" dirty="0" err="1">
                <a:solidFill>
                  <a:srgbClr val="000000"/>
                </a:solidFill>
                <a:latin typeface="Arial Bold"/>
              </a:rPr>
              <a:t>Keras</a:t>
            </a:r>
            <a:r>
              <a:rPr lang="en-US" sz="2000" dirty="0">
                <a:solidFill>
                  <a:srgbClr val="000000"/>
                </a:solidFill>
                <a:latin typeface="Arial Bold"/>
              </a:rPr>
              <a:t> API</a:t>
            </a:r>
          </a:p>
          <a:p>
            <a:pPr marL="442310" lvl="1" indent="-221155" algn="l">
              <a:lnSpc>
                <a:spcPts val="4399"/>
              </a:lnSpc>
              <a:buFont typeface="Arial"/>
              <a:buChar char="•"/>
            </a:pPr>
            <a:r>
              <a:rPr lang="en-US" sz="2000" dirty="0">
                <a:solidFill>
                  <a:srgbClr val="000000"/>
                </a:solidFill>
                <a:latin typeface="Arial Bold"/>
              </a:rPr>
              <a:t>3. Ensemble </a:t>
            </a:r>
            <a:r>
              <a:rPr lang="en-US" sz="2000">
                <a:solidFill>
                  <a:srgbClr val="000000"/>
                </a:solidFill>
                <a:latin typeface="Arial Bold"/>
              </a:rPr>
              <a:t>component choice</a:t>
            </a:r>
            <a:endParaRPr lang="en-US" sz="2000" dirty="0">
              <a:solidFill>
                <a:srgbClr val="000000"/>
              </a:solidFill>
              <a:latin typeface="Arial Bold"/>
            </a:endParaRPr>
          </a:p>
        </p:txBody>
      </p:sp>
      <p:sp>
        <p:nvSpPr>
          <p:cNvPr id="15" name="TextBox 13">
            <a:extLst>
              <a:ext uri="{FF2B5EF4-FFF2-40B4-BE49-F238E27FC236}">
                <a16:creationId xmlns:a16="http://schemas.microsoft.com/office/drawing/2014/main" id="{B11925D2-40F6-217B-1F26-A232226772C5}"/>
              </a:ext>
            </a:extLst>
          </p:cNvPr>
          <p:cNvSpPr txBox="1"/>
          <p:nvPr/>
        </p:nvSpPr>
        <p:spPr>
          <a:xfrm>
            <a:off x="562515" y="4736604"/>
            <a:ext cx="17753038" cy="4463273"/>
          </a:xfrm>
          <a:prstGeom prst="rect">
            <a:avLst/>
          </a:prstGeom>
        </p:spPr>
        <p:txBody>
          <a:bodyPr wrap="square" lIns="0" tIns="0" rIns="0" bIns="0" rtlCol="0" anchor="t">
            <a:spAutoFit/>
          </a:bodyPr>
          <a:lstStyle/>
          <a:p>
            <a:pPr algn="l">
              <a:lnSpc>
                <a:spcPts val="5248"/>
              </a:lnSpc>
            </a:pPr>
            <a:r>
              <a:rPr lang="en-US" sz="4859" dirty="0">
                <a:solidFill>
                  <a:srgbClr val="002142"/>
                </a:solidFill>
                <a:latin typeface="Arimo"/>
              </a:rPr>
              <a:t>10.References</a:t>
            </a:r>
          </a:p>
          <a:p>
            <a:pPr marL="285750" indent="-285750">
              <a:buFont typeface="Arial" panose="020B0604020202020204" pitchFamily="34" charset="0"/>
              <a:buChar char="•"/>
            </a:pPr>
            <a:endParaRPr lang="en-US" sz="1600" b="1" dirty="0">
              <a:effectLst/>
              <a:latin typeface="Menlo" panose="020B0609030804020204" pitchFamily="49" charset="0"/>
            </a:endParaRPr>
          </a:p>
          <a:p>
            <a:endParaRPr lang="en-US" sz="1600" b="1" dirty="0">
              <a:effectLst/>
              <a:latin typeface="Menlo" panose="020B0609030804020204" pitchFamily="49" charset="0"/>
            </a:endParaRPr>
          </a:p>
          <a:p>
            <a:r>
              <a:rPr lang="en-US" sz="1600" b="1" dirty="0">
                <a:effectLst/>
              </a:rPr>
              <a:t>Dataset source: https://github.com/rfordatascience/tidytuesday/tree/master/data/2020/2020-02-11</a:t>
            </a:r>
          </a:p>
          <a:p>
            <a:endParaRPr lang="en-US" sz="1600" b="1" dirty="0">
              <a:effectLst/>
            </a:endParaRPr>
          </a:p>
          <a:p>
            <a:endParaRPr lang="en-US" sz="1600" b="1" dirty="0">
              <a:effectLst/>
            </a:endParaRPr>
          </a:p>
          <a:p>
            <a:r>
              <a:rPr lang="en-US" sz="1600" b="1" dirty="0">
                <a:effectLst/>
              </a:rPr>
              <a:t>Domain Knowledge:  </a:t>
            </a:r>
          </a:p>
          <a:p>
            <a:r>
              <a:rPr lang="en-US" sz="1600" b="1" dirty="0">
                <a:effectLst/>
              </a:rPr>
              <a:t>Antonio, N., de Almeida, A., and Nunes, L. (2019). Hotel booking demand datasets: https://www.sciencedirect.com/science/article/pii/S2352340918315191  </a:t>
            </a:r>
          </a:p>
          <a:p>
            <a:endParaRPr lang="en-US" sz="1600" b="1" dirty="0">
              <a:effectLst/>
            </a:endParaRPr>
          </a:p>
          <a:p>
            <a:r>
              <a:rPr lang="en-US" sz="1600" b="1" dirty="0">
                <a:effectLst/>
              </a:rPr>
              <a:t>- https://keras.io/api/layers/</a:t>
            </a:r>
          </a:p>
          <a:p>
            <a:r>
              <a:rPr lang="en-US" sz="1600" b="1" dirty="0">
                <a:effectLst/>
              </a:rPr>
              <a:t>- https://scikit-learn.org/stable/modules/ensemble.html</a:t>
            </a:r>
          </a:p>
          <a:p>
            <a:r>
              <a:rPr lang="en-US" sz="1600" b="1" dirty="0">
                <a:effectLst/>
              </a:rPr>
              <a:t>- https://medium.com/luca-chuangs-bapm-notes/build-a-neural-network-in-python-binary-classification-49596d7dcabf</a:t>
            </a:r>
          </a:p>
          <a:p>
            <a:r>
              <a:rPr lang="en-US" sz="1600" b="1" dirty="0">
                <a:effectLst/>
              </a:rPr>
              <a:t>- https://medium.com/ai-advances/boost-your-ml-models-performance-with-ensemble-modeling-9d0d5df8f307</a:t>
            </a:r>
            <a:r>
              <a:rPr lang="en-US" sz="1600" dirty="0"/>
              <a:t> </a:t>
            </a:r>
          </a:p>
          <a:p>
            <a:pPr algn="l">
              <a:lnSpc>
                <a:spcPts val="2332"/>
              </a:lnSpc>
            </a:pPr>
            <a:endParaRPr lang="en-US" sz="1600" dirty="0">
              <a:solidFill>
                <a:srgbClr val="002142"/>
              </a:solidFill>
            </a:endParaRPr>
          </a:p>
          <a:p>
            <a:pPr algn="l">
              <a:lnSpc>
                <a:spcPts val="5248"/>
              </a:lnSpc>
            </a:pPr>
            <a:endParaRPr lang="en-US" sz="1600" dirty="0">
              <a:solidFill>
                <a:srgbClr val="002142"/>
              </a:solidFill>
              <a:latin typeface="Arimo"/>
            </a:endParaRPr>
          </a:p>
        </p:txBody>
      </p:sp>
      <p:sp>
        <p:nvSpPr>
          <p:cNvPr id="16" name="文本框 15">
            <a:extLst>
              <a:ext uri="{FF2B5EF4-FFF2-40B4-BE49-F238E27FC236}">
                <a16:creationId xmlns:a16="http://schemas.microsoft.com/office/drawing/2014/main" id="{10B2F92F-8613-2FC6-B1A3-C3B1AA4445F7}"/>
              </a:ext>
            </a:extLst>
          </p:cNvPr>
          <p:cNvSpPr txBox="1"/>
          <p:nvPr/>
        </p:nvSpPr>
        <p:spPr>
          <a:xfrm>
            <a:off x="8925199" y="349874"/>
            <a:ext cx="8472541" cy="2215991"/>
          </a:xfrm>
          <a:prstGeom prst="rect">
            <a:avLst/>
          </a:prstGeom>
          <a:noFill/>
        </p:spPr>
        <p:txBody>
          <a:bodyPr wrap="square" rtlCol="0">
            <a:spAutoFit/>
          </a:bodyPr>
          <a:lstStyle/>
          <a:p>
            <a:r>
              <a:rPr lang="en-US" altLang="zh-CN" sz="13800" b="1" dirty="0"/>
              <a:t>Thank You</a:t>
            </a:r>
            <a:endParaRPr lang="zh-CN" altLang="en-US" sz="13800" b="1" dirty="0"/>
          </a:p>
        </p:txBody>
      </p:sp>
      <p:graphicFrame>
        <p:nvGraphicFramePr>
          <p:cNvPr id="17" name="Table 3">
            <a:extLst>
              <a:ext uri="{FF2B5EF4-FFF2-40B4-BE49-F238E27FC236}">
                <a16:creationId xmlns:a16="http://schemas.microsoft.com/office/drawing/2014/main" id="{830C812F-5871-AFA0-DF92-4F7A55B608C6}"/>
              </a:ext>
            </a:extLst>
          </p:cNvPr>
          <p:cNvGraphicFramePr>
            <a:graphicFrameLocks noGrp="1"/>
          </p:cNvGraphicFramePr>
          <p:nvPr>
            <p:extLst>
              <p:ext uri="{D42A27DB-BD31-4B8C-83A1-F6EECF244321}">
                <p14:modId xmlns:p14="http://schemas.microsoft.com/office/powerpoint/2010/main" val="1189260458"/>
              </p:ext>
            </p:extLst>
          </p:nvPr>
        </p:nvGraphicFramePr>
        <p:xfrm>
          <a:off x="9157776" y="2396575"/>
          <a:ext cx="9024797" cy="111252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529433956"/>
                    </a:ext>
                  </a:extLst>
                </a:gridCol>
                <a:gridCol w="6510197">
                  <a:extLst>
                    <a:ext uri="{9D8B030D-6E8A-4147-A177-3AD203B41FA5}">
                      <a16:colId xmlns:a16="http://schemas.microsoft.com/office/drawing/2014/main" val="2479885004"/>
                    </a:ext>
                  </a:extLst>
                </a:gridCol>
              </a:tblGrid>
              <a:tr h="556260">
                <a:tc>
                  <a:txBody>
                    <a:bodyPr/>
                    <a:lstStyle/>
                    <a:p>
                      <a:pPr marR="0" algn="l" rtl="0">
                        <a:lnSpc>
                          <a:spcPct val="100000"/>
                        </a:lnSpc>
                        <a:spcBef>
                          <a:spcPts val="0"/>
                        </a:spcBef>
                        <a:spcAft>
                          <a:spcPts val="0"/>
                        </a:spcAft>
                        <a:buClr>
                          <a:srgbClr val="000000"/>
                        </a:buClr>
                        <a:buFont typeface="Arial"/>
                      </a:pPr>
                      <a:r>
                        <a:rPr lang="en-US" sz="2400" b="1" i="0" u="none" strike="noStrike" cap="none" dirty="0">
                          <a:solidFill>
                            <a:schemeClr val="tx1"/>
                          </a:solidFill>
                          <a:latin typeface="+mn-lt"/>
                          <a:ea typeface="+mn-ea"/>
                          <a:cs typeface="+mn-cs"/>
                          <a:sym typeface="Arial"/>
                        </a:rPr>
                        <a:t>Team Member: </a:t>
                      </a: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R="0" algn="l" rtl="0">
                        <a:lnSpc>
                          <a:spcPct val="100000"/>
                        </a:lnSpc>
                        <a:spcBef>
                          <a:spcPts val="0"/>
                        </a:spcBef>
                        <a:spcAft>
                          <a:spcPts val="0"/>
                        </a:spcAft>
                        <a:buClr>
                          <a:srgbClr val="000000"/>
                        </a:buClr>
                        <a:buFont typeface="Arial"/>
                      </a:pPr>
                      <a:r>
                        <a:rPr lang="en-US" sz="2400" b="1" i="0" u="none" strike="noStrike" cap="none" dirty="0">
                          <a:solidFill>
                            <a:schemeClr val="tx1"/>
                          </a:solidFill>
                          <a:latin typeface="+mn-lt"/>
                          <a:ea typeface="+mn-ea"/>
                          <a:cs typeface="+mn-cs"/>
                          <a:sym typeface="Arial"/>
                        </a:rPr>
                        <a:t>Ruoyu Chen, Qing Dou, Zhengnan Li</a:t>
                      </a: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622631"/>
                  </a:ext>
                </a:extLst>
              </a:tr>
              <a:tr h="556260">
                <a:tc>
                  <a:txBody>
                    <a:bodyPr/>
                    <a:lstStyle/>
                    <a:p>
                      <a:pPr marR="0" algn="l" rtl="0">
                        <a:lnSpc>
                          <a:spcPct val="100000"/>
                        </a:lnSpc>
                        <a:spcBef>
                          <a:spcPts val="0"/>
                        </a:spcBef>
                        <a:spcAft>
                          <a:spcPts val="0"/>
                        </a:spcAft>
                        <a:buClr>
                          <a:srgbClr val="000000"/>
                        </a:buClr>
                        <a:buFont typeface="Arial"/>
                      </a:pPr>
                      <a:r>
                        <a:rPr lang="en-US" sz="2400" b="1" i="0" u="none" strike="noStrike" cap="none" dirty="0">
                          <a:solidFill>
                            <a:schemeClr val="tx1"/>
                          </a:solidFill>
                          <a:latin typeface="+mn-lt"/>
                          <a:ea typeface="+mn-ea"/>
                          <a:cs typeface="+mn-cs"/>
                          <a:sym typeface="Arial"/>
                        </a:rPr>
                        <a:t>Repository Link :</a:t>
                      </a:r>
                    </a:p>
                  </a:txBody>
                  <a:tcPr marL="137160" marR="137160" marT="68580" marB="6858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R="0" algn="l" rtl="0">
                        <a:lnSpc>
                          <a:spcPct val="100000"/>
                        </a:lnSpc>
                        <a:spcBef>
                          <a:spcPts val="0"/>
                        </a:spcBef>
                        <a:spcAft>
                          <a:spcPts val="0"/>
                        </a:spcAft>
                        <a:buClr>
                          <a:srgbClr val="000000"/>
                        </a:buClr>
                        <a:buFont typeface="Arial"/>
                      </a:pPr>
                      <a:r>
                        <a:rPr lang="en-US" sz="2400" b="1" i="0" u="none" strike="noStrike" cap="none" dirty="0">
                          <a:solidFill>
                            <a:schemeClr val="tx1"/>
                          </a:solidFill>
                          <a:latin typeface="+mn-lt"/>
                          <a:ea typeface="+mn-ea"/>
                          <a:cs typeface="+mn-cs"/>
                          <a:sym typeface="Arial"/>
                        </a:rPr>
                        <a:t>https://github.com/Zhengnan817/zhengnan.git</a:t>
                      </a:r>
                    </a:p>
                  </a:txBody>
                  <a:tcPr marL="137160" marR="137160" marT="68580" marB="6858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77493220"/>
                  </a:ext>
                </a:extLst>
              </a:tr>
            </a:tbl>
          </a:graphicData>
        </a:graphic>
      </p:graphicFrame>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380" r="-13380"/>
            </a:stretch>
          </a:blipFill>
        </p:spPr>
        <p:txBody>
          <a:bodyPr/>
          <a:lstStyle/>
          <a:p>
            <a:endParaRPr lang="en-US"/>
          </a:p>
        </p:txBody>
      </p:sp>
      <p:grpSp>
        <p:nvGrpSpPr>
          <p:cNvPr id="3" name="Group 3"/>
          <p:cNvGrpSpPr/>
          <p:nvPr/>
        </p:nvGrpSpPr>
        <p:grpSpPr>
          <a:xfrm>
            <a:off x="0" y="9326880"/>
            <a:ext cx="18297144" cy="960120"/>
            <a:chOff x="0" y="0"/>
            <a:chExt cx="24396192" cy="1280160"/>
          </a:xfrm>
        </p:grpSpPr>
        <p:sp>
          <p:nvSpPr>
            <p:cNvPr id="4" name="Freeform 4"/>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5" name="Group 5"/>
          <p:cNvGrpSpPr/>
          <p:nvPr/>
        </p:nvGrpSpPr>
        <p:grpSpPr>
          <a:xfrm>
            <a:off x="-5444" y="9284670"/>
            <a:ext cx="18297144" cy="41148"/>
            <a:chOff x="0" y="0"/>
            <a:chExt cx="24396192" cy="54864"/>
          </a:xfrm>
        </p:grpSpPr>
        <p:sp>
          <p:nvSpPr>
            <p:cNvPr id="6" name="Freeform 6"/>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7" name="Freeform 7"/>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8" name="AutoShape 8"/>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grpSp>
        <p:nvGrpSpPr>
          <p:cNvPr id="9" name="Group 9"/>
          <p:cNvGrpSpPr/>
          <p:nvPr/>
        </p:nvGrpSpPr>
        <p:grpSpPr>
          <a:xfrm>
            <a:off x="0" y="0"/>
            <a:ext cx="18297144" cy="9326880"/>
            <a:chOff x="0" y="0"/>
            <a:chExt cx="4819001" cy="2456462"/>
          </a:xfrm>
        </p:grpSpPr>
        <p:sp>
          <p:nvSpPr>
            <p:cNvPr id="10" name="Freeform 10"/>
            <p:cNvSpPr/>
            <p:nvPr/>
          </p:nvSpPr>
          <p:spPr>
            <a:xfrm>
              <a:off x="0" y="0"/>
              <a:ext cx="4819001" cy="2456462"/>
            </a:xfrm>
            <a:custGeom>
              <a:avLst/>
              <a:gdLst/>
              <a:ahLst/>
              <a:cxnLst/>
              <a:rect l="l" t="t" r="r" b="b"/>
              <a:pathLst>
                <a:path w="4819001" h="2456462">
                  <a:moveTo>
                    <a:pt x="0" y="0"/>
                  </a:moveTo>
                  <a:lnTo>
                    <a:pt x="4819001" y="0"/>
                  </a:lnTo>
                  <a:lnTo>
                    <a:pt x="4819001" y="2456462"/>
                  </a:lnTo>
                  <a:lnTo>
                    <a:pt x="0" y="2456462"/>
                  </a:lnTo>
                  <a:close/>
                </a:path>
              </a:pathLst>
            </a:custGeom>
            <a:solidFill>
              <a:srgbClr val="FFFFFF">
                <a:alpha val="85882"/>
              </a:srgbClr>
            </a:solidFill>
          </p:spPr>
          <p:txBody>
            <a:bodyPr/>
            <a:lstStyle/>
            <a:p>
              <a:endParaRPr lang="en-US"/>
            </a:p>
          </p:txBody>
        </p:sp>
        <p:sp>
          <p:nvSpPr>
            <p:cNvPr id="11" name="TextBox 11"/>
            <p:cNvSpPr txBox="1"/>
            <p:nvPr/>
          </p:nvSpPr>
          <p:spPr>
            <a:xfrm>
              <a:off x="0" y="-19050"/>
              <a:ext cx="4819001" cy="2475512"/>
            </a:xfrm>
            <a:prstGeom prst="rect">
              <a:avLst/>
            </a:prstGeom>
          </p:spPr>
          <p:txBody>
            <a:bodyPr lIns="50800" tIns="50800" rIns="50800" bIns="50800" rtlCol="0" anchor="ctr"/>
            <a:lstStyle/>
            <a:p>
              <a:pPr algn="ctr">
                <a:lnSpc>
                  <a:spcPts val="2160"/>
                </a:lnSpc>
              </a:pPr>
              <a:endParaRPr/>
            </a:p>
          </p:txBody>
        </p:sp>
      </p:grpSp>
      <p:sp>
        <p:nvSpPr>
          <p:cNvPr id="12" name="TextBox 12"/>
          <p:cNvSpPr txBox="1"/>
          <p:nvPr/>
        </p:nvSpPr>
        <p:spPr>
          <a:xfrm>
            <a:off x="403180" y="1341065"/>
            <a:ext cx="17199020" cy="6561091"/>
          </a:xfrm>
          <a:prstGeom prst="rect">
            <a:avLst/>
          </a:prstGeom>
        </p:spPr>
        <p:txBody>
          <a:bodyPr wrap="square" lIns="0" tIns="0" rIns="0" bIns="0" rtlCol="0" anchor="t">
            <a:spAutoFit/>
          </a:bodyPr>
          <a:lstStyle/>
          <a:p>
            <a:pPr marL="217170" lvl="1" algn="l">
              <a:lnSpc>
                <a:spcPts val="4320"/>
              </a:lnSpc>
            </a:pPr>
            <a:r>
              <a:rPr lang="en-US" sz="2800" dirty="0">
                <a:solidFill>
                  <a:srgbClr val="2D3B45"/>
                </a:solidFill>
                <a:latin typeface="Arial Bold"/>
              </a:rPr>
              <a:t>Topic:</a:t>
            </a:r>
          </a:p>
          <a:p>
            <a:pPr marL="434340" lvl="1" indent="-217170">
              <a:lnSpc>
                <a:spcPts val="4320"/>
              </a:lnSpc>
            </a:pPr>
            <a:r>
              <a:rPr lang="en-US" sz="2800" dirty="0">
                <a:solidFill>
                  <a:srgbClr val="374151"/>
                </a:solidFill>
                <a:latin typeface="Arial"/>
              </a:rPr>
              <a:t>	This project focused on predicting hotel booking cancellations using machine learning models and time-series analysis to assist hotels in managing operations more effectively. This is important for hotels because bookings can severely impact a hotel's revenue and related operational strategies. </a:t>
            </a:r>
          </a:p>
          <a:p>
            <a:pPr marL="434340" lvl="1" indent="-217170">
              <a:lnSpc>
                <a:spcPts val="4320"/>
              </a:lnSpc>
            </a:pPr>
            <a:endParaRPr lang="en-US" sz="2800" dirty="0">
              <a:solidFill>
                <a:srgbClr val="374151"/>
              </a:solidFill>
              <a:latin typeface="Arial"/>
            </a:endParaRPr>
          </a:p>
          <a:p>
            <a:pPr marL="434340" lvl="1" indent="-217170">
              <a:lnSpc>
                <a:spcPts val="4320"/>
              </a:lnSpc>
            </a:pPr>
            <a:r>
              <a:rPr lang="en-US" sz="2800" dirty="0">
                <a:solidFill>
                  <a:srgbClr val="374151"/>
                </a:solidFill>
                <a:latin typeface="Arial Bold"/>
              </a:rPr>
              <a:t>Data Source:</a:t>
            </a:r>
          </a:p>
          <a:p>
            <a:pPr marL="674370" lvl="1" indent="-457200" algn="l">
              <a:lnSpc>
                <a:spcPts val="4320"/>
              </a:lnSpc>
              <a:buFont typeface="+mj-lt"/>
              <a:buAutoNum type="arabicPeriod"/>
            </a:pPr>
            <a:r>
              <a:rPr lang="en-US" altLang="zh-CN" sz="2800" dirty="0">
                <a:solidFill>
                  <a:srgbClr val="3B3B3B"/>
                </a:solidFill>
                <a:latin typeface="Arial"/>
              </a:rPr>
              <a:t>Hotel reservations in Lisbon, Portugal from 2015 to 2017</a:t>
            </a:r>
          </a:p>
          <a:p>
            <a:pPr marL="674370" lvl="1" indent="-457200" algn="l">
              <a:lnSpc>
                <a:spcPts val="4320"/>
              </a:lnSpc>
              <a:buFont typeface="+mj-lt"/>
              <a:buAutoNum type="arabicPeriod"/>
            </a:pPr>
            <a:r>
              <a:rPr lang="en-US" sz="2800" dirty="0">
                <a:solidFill>
                  <a:srgbClr val="3B3B3B"/>
                </a:solidFill>
                <a:latin typeface="Arial"/>
              </a:rPr>
              <a:t>Weather information in </a:t>
            </a:r>
            <a:r>
              <a:rPr lang="en-US" altLang="zh-CN" sz="2800" dirty="0">
                <a:solidFill>
                  <a:srgbClr val="3B3B3B"/>
                </a:solidFill>
                <a:latin typeface="Arial"/>
              </a:rPr>
              <a:t>Lisbon.</a:t>
            </a:r>
          </a:p>
          <a:p>
            <a:pPr marL="217170" lvl="1" algn="l">
              <a:lnSpc>
                <a:spcPts val="4320"/>
              </a:lnSpc>
            </a:pPr>
            <a:endParaRPr lang="en-US" sz="2800" dirty="0">
              <a:solidFill>
                <a:srgbClr val="3B3B3B"/>
              </a:solidFill>
              <a:latin typeface="Arial"/>
            </a:endParaRPr>
          </a:p>
          <a:p>
            <a:pPr marL="217170" lvl="1" algn="l">
              <a:lnSpc>
                <a:spcPts val="4320"/>
              </a:lnSpc>
            </a:pPr>
            <a:r>
              <a:rPr lang="en-US" sz="2800" dirty="0">
                <a:solidFill>
                  <a:srgbClr val="374151"/>
                </a:solidFill>
                <a:latin typeface="Arial Bold"/>
              </a:rPr>
              <a:t>Research Questions:</a:t>
            </a:r>
          </a:p>
          <a:p>
            <a:pPr marL="674370" lvl="1" indent="-457200" algn="l">
              <a:lnSpc>
                <a:spcPts val="4320"/>
              </a:lnSpc>
              <a:buFont typeface="+mj-lt"/>
              <a:buAutoNum type="arabicPeriod"/>
            </a:pPr>
            <a:r>
              <a:rPr lang="en-US" sz="2800" dirty="0">
                <a:solidFill>
                  <a:srgbClr val="3B3B3B"/>
                </a:solidFill>
                <a:latin typeface="Arial"/>
              </a:rPr>
              <a:t>What are the key factors affecting hotel booking cancellation, and how can we predict the cancellations?</a:t>
            </a:r>
          </a:p>
          <a:p>
            <a:pPr marL="674370" lvl="1" indent="-457200" algn="l">
              <a:lnSpc>
                <a:spcPts val="4320"/>
              </a:lnSpc>
              <a:buFont typeface="+mj-lt"/>
              <a:buAutoNum type="arabicPeriod"/>
            </a:pPr>
            <a:r>
              <a:rPr lang="en-US" sz="2800" dirty="0">
                <a:solidFill>
                  <a:srgbClr val="3B3B3B"/>
                </a:solidFill>
                <a:latin typeface="Arial"/>
              </a:rPr>
              <a:t>How can </a:t>
            </a:r>
            <a:r>
              <a:rPr lang="en-US" sz="2800">
                <a:solidFill>
                  <a:srgbClr val="3B3B3B"/>
                </a:solidFill>
                <a:latin typeface="Arial"/>
              </a:rPr>
              <a:t>we predict </a:t>
            </a:r>
            <a:r>
              <a:rPr lang="en-US" sz="2800" dirty="0">
                <a:solidFill>
                  <a:srgbClr val="3B3B3B"/>
                </a:solidFill>
                <a:latin typeface="Arial"/>
              </a:rPr>
              <a:t>hotel booking volumes using time series and </a:t>
            </a:r>
            <a:r>
              <a:rPr lang="en-US" sz="2800">
                <a:solidFill>
                  <a:srgbClr val="3B3B3B"/>
                </a:solidFill>
                <a:latin typeface="Arial"/>
              </a:rPr>
              <a:t>ARIMA models?</a:t>
            </a:r>
            <a:endParaRPr lang="en-US" sz="2800" dirty="0">
              <a:solidFill>
                <a:srgbClr val="3B3B3B"/>
              </a:solidFill>
              <a:latin typeface="Arial"/>
            </a:endParaRPr>
          </a:p>
        </p:txBody>
      </p:sp>
      <p:sp>
        <p:nvSpPr>
          <p:cNvPr id="13" name="TextBox 13"/>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4" name="TextBox 14"/>
          <p:cNvSpPr txBox="1"/>
          <p:nvPr/>
        </p:nvSpPr>
        <p:spPr>
          <a:xfrm>
            <a:off x="403180" y="264803"/>
            <a:ext cx="16825000" cy="697948"/>
          </a:xfrm>
          <a:prstGeom prst="rect">
            <a:avLst/>
          </a:prstGeom>
        </p:spPr>
        <p:txBody>
          <a:bodyPr lIns="0" tIns="0" rIns="0" bIns="0" rtlCol="0" anchor="t">
            <a:spAutoFit/>
          </a:bodyPr>
          <a:lstStyle/>
          <a:p>
            <a:pPr algn="l">
              <a:lnSpc>
                <a:spcPts val="5832"/>
              </a:lnSpc>
            </a:pPr>
            <a:r>
              <a:rPr lang="en-US" altLang="zh-CN" sz="4800" dirty="0">
                <a:solidFill>
                  <a:srgbClr val="002142"/>
                </a:solidFill>
                <a:latin typeface="Arimo"/>
              </a:rPr>
              <a:t>1.</a:t>
            </a:r>
            <a:r>
              <a:rPr lang="en-US" sz="4800" dirty="0">
                <a:solidFill>
                  <a:srgbClr val="002142"/>
                </a:solidFill>
                <a:latin typeface="Arimo"/>
              </a:rPr>
              <a:t>Introduction</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 r="-111"/>
            </a:stretch>
          </a:blipFill>
        </p:spPr>
        <p:txBody>
          <a:bodyPr/>
          <a:lstStyle/>
          <a:p>
            <a:endParaRPr lang="en-US"/>
          </a:p>
        </p:txBody>
      </p:sp>
      <p:grpSp>
        <p:nvGrpSpPr>
          <p:cNvPr id="3" name="Group 3"/>
          <p:cNvGrpSpPr/>
          <p:nvPr/>
        </p:nvGrpSpPr>
        <p:grpSpPr>
          <a:xfrm>
            <a:off x="-14587" y="1218"/>
            <a:ext cx="18302587" cy="9326880"/>
            <a:chOff x="0" y="0"/>
            <a:chExt cx="4820435" cy="2456462"/>
          </a:xfrm>
        </p:grpSpPr>
        <p:sp>
          <p:nvSpPr>
            <p:cNvPr id="4" name="Freeform 4"/>
            <p:cNvSpPr/>
            <p:nvPr/>
          </p:nvSpPr>
          <p:spPr>
            <a:xfrm>
              <a:off x="0" y="0"/>
              <a:ext cx="4820434" cy="2456462"/>
            </a:xfrm>
            <a:custGeom>
              <a:avLst/>
              <a:gdLst/>
              <a:ahLst/>
              <a:cxnLst/>
              <a:rect l="l" t="t" r="r" b="b"/>
              <a:pathLst>
                <a:path w="4820434" h="2456462">
                  <a:moveTo>
                    <a:pt x="0" y="0"/>
                  </a:moveTo>
                  <a:lnTo>
                    <a:pt x="4820434" y="0"/>
                  </a:lnTo>
                  <a:lnTo>
                    <a:pt x="4820434" y="2456462"/>
                  </a:lnTo>
                  <a:lnTo>
                    <a:pt x="0" y="2456462"/>
                  </a:lnTo>
                  <a:close/>
                </a:path>
              </a:pathLst>
            </a:custGeom>
            <a:solidFill>
              <a:srgbClr val="FFFFFF">
                <a:alpha val="84706"/>
              </a:srgbClr>
            </a:solidFill>
          </p:spPr>
          <p:txBody>
            <a:bodyPr/>
            <a:lstStyle/>
            <a:p>
              <a:endParaRPr lang="en-US"/>
            </a:p>
          </p:txBody>
        </p:sp>
        <p:sp>
          <p:nvSpPr>
            <p:cNvPr id="5" name="TextBox 5"/>
            <p:cNvSpPr txBox="1"/>
            <p:nvPr/>
          </p:nvSpPr>
          <p:spPr>
            <a:xfrm>
              <a:off x="0" y="-19050"/>
              <a:ext cx="4820435" cy="2475512"/>
            </a:xfrm>
            <a:prstGeom prst="rect">
              <a:avLst/>
            </a:prstGeom>
          </p:spPr>
          <p:txBody>
            <a:bodyPr lIns="50800" tIns="50800" rIns="50800" bIns="50800" rtlCol="0" anchor="ctr"/>
            <a:lstStyle/>
            <a:p>
              <a:pPr algn="ctr">
                <a:lnSpc>
                  <a:spcPts val="2160"/>
                </a:lnSpc>
              </a:pPr>
              <a:endParaRPr/>
            </a:p>
          </p:txBody>
        </p:sp>
      </p:grpSp>
      <p:grpSp>
        <p:nvGrpSpPr>
          <p:cNvPr id="6" name="Group 6"/>
          <p:cNvGrpSpPr/>
          <p:nvPr/>
        </p:nvGrpSpPr>
        <p:grpSpPr>
          <a:xfrm>
            <a:off x="0" y="9326880"/>
            <a:ext cx="18297144" cy="960120"/>
            <a:chOff x="0" y="0"/>
            <a:chExt cx="24396192" cy="1280160"/>
          </a:xfrm>
        </p:grpSpPr>
        <p:sp>
          <p:nvSpPr>
            <p:cNvPr id="7" name="Freeform 7"/>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8" name="Group 8"/>
          <p:cNvGrpSpPr/>
          <p:nvPr/>
        </p:nvGrpSpPr>
        <p:grpSpPr>
          <a:xfrm>
            <a:off x="-5444" y="9284670"/>
            <a:ext cx="18297144" cy="41148"/>
            <a:chOff x="0" y="0"/>
            <a:chExt cx="24396192" cy="54864"/>
          </a:xfrm>
        </p:grpSpPr>
        <p:sp>
          <p:nvSpPr>
            <p:cNvPr id="9" name="Freeform 9"/>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10" name="Freeform 10"/>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11" name="AutoShape 11"/>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2" name="TextBox 12"/>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3" name="TextBox 13"/>
          <p:cNvSpPr txBox="1"/>
          <p:nvPr/>
        </p:nvSpPr>
        <p:spPr>
          <a:xfrm>
            <a:off x="403180" y="264803"/>
            <a:ext cx="16825000" cy="697948"/>
          </a:xfrm>
          <a:prstGeom prst="rect">
            <a:avLst/>
          </a:prstGeom>
        </p:spPr>
        <p:txBody>
          <a:bodyPr lIns="0" tIns="0" rIns="0" bIns="0" rtlCol="0" anchor="t">
            <a:spAutoFit/>
          </a:bodyPr>
          <a:lstStyle/>
          <a:p>
            <a:pPr algn="l">
              <a:lnSpc>
                <a:spcPts val="5832"/>
              </a:lnSpc>
            </a:pPr>
            <a:r>
              <a:rPr lang="en-US" sz="4800" dirty="0">
                <a:solidFill>
                  <a:srgbClr val="002142"/>
                </a:solidFill>
                <a:latin typeface="Arimo"/>
              </a:rPr>
              <a:t>2.Research Approach</a:t>
            </a:r>
          </a:p>
        </p:txBody>
      </p:sp>
      <p:sp>
        <p:nvSpPr>
          <p:cNvPr id="35" name="矩形 34">
            <a:extLst>
              <a:ext uri="{FF2B5EF4-FFF2-40B4-BE49-F238E27FC236}">
                <a16:creationId xmlns:a16="http://schemas.microsoft.com/office/drawing/2014/main" id="{11C18DAA-A3AA-5108-50D0-305B249931A3}"/>
              </a:ext>
            </a:extLst>
          </p:cNvPr>
          <p:cNvSpPr/>
          <p:nvPr/>
        </p:nvSpPr>
        <p:spPr>
          <a:xfrm>
            <a:off x="914400" y="3619500"/>
            <a:ext cx="4114800" cy="1600200"/>
          </a:xfrm>
          <a:prstGeom prst="rect">
            <a:avLst/>
          </a:prstGeom>
          <a:solidFill>
            <a:srgbClr val="00214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16C413F-17C6-6598-473C-E15D853F4889}"/>
              </a:ext>
            </a:extLst>
          </p:cNvPr>
          <p:cNvSpPr txBox="1"/>
          <p:nvPr/>
        </p:nvSpPr>
        <p:spPr>
          <a:xfrm>
            <a:off x="662375" y="3842066"/>
            <a:ext cx="4392977" cy="1152110"/>
          </a:xfrm>
          <a:prstGeom prst="rect">
            <a:avLst/>
          </a:prstGeom>
          <a:noFill/>
        </p:spPr>
        <p:txBody>
          <a:bodyPr wrap="square">
            <a:spAutoFit/>
          </a:bodyPr>
          <a:lstStyle/>
          <a:p>
            <a:pPr marL="217170" lvl="1" algn="ctr">
              <a:lnSpc>
                <a:spcPts val="4320"/>
              </a:lnSpc>
            </a:pPr>
            <a:r>
              <a:rPr lang="en-US" altLang="zh-CN" sz="2800" b="1" dirty="0">
                <a:solidFill>
                  <a:schemeClr val="bg1"/>
                </a:solidFill>
                <a:latin typeface="+mj-lt"/>
              </a:rPr>
              <a:t>Explanatory Data Analysis</a:t>
            </a:r>
          </a:p>
          <a:p>
            <a:pPr marL="217170" lvl="1" algn="ctr">
              <a:lnSpc>
                <a:spcPts val="4320"/>
              </a:lnSpc>
            </a:pPr>
            <a:r>
              <a:rPr lang="en-US" altLang="zh-CN" sz="2800" b="1" dirty="0">
                <a:solidFill>
                  <a:schemeClr val="bg1"/>
                </a:solidFill>
                <a:latin typeface="+mj-lt"/>
              </a:rPr>
              <a:t>Data Preparation</a:t>
            </a:r>
          </a:p>
        </p:txBody>
      </p:sp>
      <p:sp>
        <p:nvSpPr>
          <p:cNvPr id="36" name="矩形 35">
            <a:extLst>
              <a:ext uri="{FF2B5EF4-FFF2-40B4-BE49-F238E27FC236}">
                <a16:creationId xmlns:a16="http://schemas.microsoft.com/office/drawing/2014/main" id="{707E1908-FECC-2751-862C-3085D27F35CF}"/>
              </a:ext>
            </a:extLst>
          </p:cNvPr>
          <p:cNvSpPr/>
          <p:nvPr/>
        </p:nvSpPr>
        <p:spPr>
          <a:xfrm>
            <a:off x="5204805" y="3631022"/>
            <a:ext cx="4114800" cy="1600199"/>
          </a:xfrm>
          <a:prstGeom prst="rect">
            <a:avLst/>
          </a:prstGeom>
          <a:solidFill>
            <a:srgbClr val="00214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5" name="TextBox 15"/>
          <p:cNvSpPr txBox="1"/>
          <p:nvPr/>
        </p:nvSpPr>
        <p:spPr>
          <a:xfrm>
            <a:off x="5575089" y="4172881"/>
            <a:ext cx="3345043" cy="508344"/>
          </a:xfrm>
          <a:prstGeom prst="rect">
            <a:avLst/>
          </a:prstGeom>
        </p:spPr>
        <p:txBody>
          <a:bodyPr wrap="square" lIns="0" tIns="0" rIns="0" bIns="0" rtlCol="0" anchor="t">
            <a:spAutoFit/>
          </a:bodyPr>
          <a:lstStyle/>
          <a:p>
            <a:pPr marL="217170" lvl="1" algn="ctr">
              <a:lnSpc>
                <a:spcPts val="4320"/>
              </a:lnSpc>
            </a:pPr>
            <a:r>
              <a:rPr lang="en-US" sz="2800" b="1" dirty="0">
                <a:solidFill>
                  <a:schemeClr val="bg1"/>
                </a:solidFill>
                <a:latin typeface="+mj-lt"/>
              </a:rPr>
              <a:t>ARIMA &amp; SARIMA</a:t>
            </a:r>
          </a:p>
        </p:txBody>
      </p:sp>
      <p:sp>
        <p:nvSpPr>
          <p:cNvPr id="38" name="矩形 37">
            <a:extLst>
              <a:ext uri="{FF2B5EF4-FFF2-40B4-BE49-F238E27FC236}">
                <a16:creationId xmlns:a16="http://schemas.microsoft.com/office/drawing/2014/main" id="{16D70A58-6811-06ED-89DB-CBFA670174FD}"/>
              </a:ext>
            </a:extLst>
          </p:cNvPr>
          <p:cNvSpPr/>
          <p:nvPr/>
        </p:nvSpPr>
        <p:spPr>
          <a:xfrm>
            <a:off x="13906192" y="3619500"/>
            <a:ext cx="4114800" cy="1600200"/>
          </a:xfrm>
          <a:prstGeom prst="rect">
            <a:avLst/>
          </a:prstGeom>
          <a:solidFill>
            <a:srgbClr val="00214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DA3B5CF2-A870-CE46-DA86-28B5DC057A4B}"/>
              </a:ext>
            </a:extLst>
          </p:cNvPr>
          <p:cNvSpPr txBox="1"/>
          <p:nvPr/>
        </p:nvSpPr>
        <p:spPr>
          <a:xfrm>
            <a:off x="14465862" y="3986045"/>
            <a:ext cx="2995459" cy="954107"/>
          </a:xfrm>
          <a:prstGeom prst="rect">
            <a:avLst/>
          </a:prstGeom>
          <a:noFill/>
        </p:spPr>
        <p:txBody>
          <a:bodyPr wrap="square">
            <a:spAutoFit/>
          </a:bodyPr>
          <a:lstStyle/>
          <a:p>
            <a:pPr algn="ctr"/>
            <a:r>
              <a:rPr lang="en-US" altLang="zh-CN" sz="2800" b="1" dirty="0">
                <a:solidFill>
                  <a:schemeClr val="bg1"/>
                </a:solidFill>
                <a:latin typeface="+mj-lt"/>
              </a:rPr>
              <a:t>Ensemble Model</a:t>
            </a:r>
          </a:p>
          <a:p>
            <a:pPr algn="ctr"/>
            <a:r>
              <a:rPr lang="en-US" altLang="zh-CN" sz="2800" b="1" dirty="0">
                <a:solidFill>
                  <a:schemeClr val="bg1"/>
                </a:solidFill>
                <a:latin typeface="+mj-lt"/>
              </a:rPr>
              <a:t>Conclusions</a:t>
            </a:r>
            <a:endParaRPr lang="zh-CN" altLang="en-US" sz="2800" b="1" dirty="0">
              <a:solidFill>
                <a:schemeClr val="bg1"/>
              </a:solidFill>
              <a:latin typeface="+mj-lt"/>
            </a:endParaRPr>
          </a:p>
        </p:txBody>
      </p:sp>
      <p:sp>
        <p:nvSpPr>
          <p:cNvPr id="37" name="矩形 36">
            <a:extLst>
              <a:ext uri="{FF2B5EF4-FFF2-40B4-BE49-F238E27FC236}">
                <a16:creationId xmlns:a16="http://schemas.microsoft.com/office/drawing/2014/main" id="{31E3C918-9786-4F80-FDA6-0A16C1E166CA}"/>
              </a:ext>
            </a:extLst>
          </p:cNvPr>
          <p:cNvSpPr/>
          <p:nvPr/>
        </p:nvSpPr>
        <p:spPr>
          <a:xfrm>
            <a:off x="9495210" y="3622885"/>
            <a:ext cx="4114800" cy="1608336"/>
          </a:xfrm>
          <a:prstGeom prst="rect">
            <a:avLst/>
          </a:prstGeom>
          <a:solidFill>
            <a:srgbClr val="00214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2F706F65-8146-82F3-AB4E-FECC815F72DC}"/>
              </a:ext>
            </a:extLst>
          </p:cNvPr>
          <p:cNvSpPr txBox="1"/>
          <p:nvPr/>
        </p:nvSpPr>
        <p:spPr>
          <a:xfrm>
            <a:off x="9469058" y="3622029"/>
            <a:ext cx="4114800" cy="1631216"/>
          </a:xfrm>
          <a:prstGeom prst="rect">
            <a:avLst/>
          </a:prstGeom>
          <a:noFill/>
        </p:spPr>
        <p:txBody>
          <a:bodyPr wrap="square">
            <a:spAutoFit/>
          </a:bodyPr>
          <a:lstStyle/>
          <a:p>
            <a:pPr algn="ctr"/>
            <a:r>
              <a:rPr lang="en-US" altLang="zh-CN" sz="2800" b="1" dirty="0">
                <a:solidFill>
                  <a:schemeClr val="bg1"/>
                </a:solidFill>
                <a:latin typeface="+mj-lt"/>
              </a:rPr>
              <a:t>Machine Learning models</a:t>
            </a:r>
          </a:p>
          <a:p>
            <a:pPr algn="ctr"/>
            <a:r>
              <a:rPr lang="en-US" altLang="zh-CN" dirty="0">
                <a:solidFill>
                  <a:schemeClr val="bg1"/>
                </a:solidFill>
                <a:latin typeface="+mj-lt"/>
              </a:rPr>
              <a:t>Logistic Regression</a:t>
            </a:r>
          </a:p>
          <a:p>
            <a:pPr algn="ctr"/>
            <a:r>
              <a:rPr lang="en-US" altLang="zh-CN" dirty="0">
                <a:solidFill>
                  <a:schemeClr val="bg1"/>
                </a:solidFill>
                <a:latin typeface="+mj-lt"/>
              </a:rPr>
              <a:t>Neural Network</a:t>
            </a:r>
          </a:p>
          <a:p>
            <a:pPr algn="ctr"/>
            <a:r>
              <a:rPr lang="en-US" altLang="zh-CN" dirty="0">
                <a:solidFill>
                  <a:schemeClr val="bg1"/>
                </a:solidFill>
                <a:latin typeface="+mj-lt"/>
              </a:rPr>
              <a:t>Decision Tree</a:t>
            </a:r>
          </a:p>
          <a:p>
            <a:pPr algn="ctr"/>
            <a:r>
              <a:rPr lang="en-US" altLang="zh-CN" dirty="0">
                <a:solidFill>
                  <a:schemeClr val="bg1"/>
                </a:solidFill>
                <a:latin typeface="+mj-lt"/>
              </a:rPr>
              <a:t>Model Selection</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5444" y="9284670"/>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8" name="AutoShape 8"/>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9" name="TextBox 9"/>
          <p:cNvSpPr txBox="1"/>
          <p:nvPr/>
        </p:nvSpPr>
        <p:spPr>
          <a:xfrm>
            <a:off x="403180" y="264803"/>
            <a:ext cx="16825000" cy="697948"/>
          </a:xfrm>
          <a:prstGeom prst="rect">
            <a:avLst/>
          </a:prstGeom>
        </p:spPr>
        <p:txBody>
          <a:bodyPr lIns="0" tIns="0" rIns="0" bIns="0" rtlCol="0" anchor="t">
            <a:spAutoFit/>
          </a:bodyPr>
          <a:lstStyle/>
          <a:p>
            <a:pPr algn="l">
              <a:lnSpc>
                <a:spcPts val="5832"/>
              </a:lnSpc>
            </a:pPr>
            <a:r>
              <a:rPr lang="en-US" sz="4800" dirty="0">
                <a:solidFill>
                  <a:srgbClr val="002142"/>
                </a:solidFill>
                <a:latin typeface="Arimo"/>
              </a:rPr>
              <a:t>3.Exploratory Data Analysis</a:t>
            </a:r>
          </a:p>
        </p:txBody>
      </p:sp>
      <p:sp>
        <p:nvSpPr>
          <p:cNvPr id="10" name="TextBox 10"/>
          <p:cNvSpPr txBox="1"/>
          <p:nvPr/>
        </p:nvSpPr>
        <p:spPr>
          <a:xfrm>
            <a:off x="421724" y="1310961"/>
            <a:ext cx="17442807" cy="348942"/>
          </a:xfrm>
          <a:prstGeom prst="rect">
            <a:avLst/>
          </a:prstGeom>
        </p:spPr>
        <p:txBody>
          <a:bodyPr lIns="0" tIns="0" rIns="0" bIns="0" rtlCol="0" anchor="t">
            <a:spAutoFit/>
          </a:bodyPr>
          <a:lstStyle/>
          <a:p>
            <a:pPr algn="l">
              <a:lnSpc>
                <a:spcPts val="2879"/>
              </a:lnSpc>
            </a:pPr>
            <a:r>
              <a:rPr lang="en-US" sz="2400" dirty="0">
                <a:solidFill>
                  <a:srgbClr val="3B3B3B"/>
                </a:solidFill>
                <a:latin typeface="Arial"/>
              </a:rPr>
              <a:t>Dimension: 119,390 rows, 66 columns</a:t>
            </a:r>
          </a:p>
        </p:txBody>
      </p:sp>
      <p:grpSp>
        <p:nvGrpSpPr>
          <p:cNvPr id="13" name="Group 13"/>
          <p:cNvGrpSpPr/>
          <p:nvPr/>
        </p:nvGrpSpPr>
        <p:grpSpPr>
          <a:xfrm>
            <a:off x="774280" y="7937892"/>
            <a:ext cx="3769004" cy="776386"/>
            <a:chOff x="0" y="0"/>
            <a:chExt cx="5025338" cy="1035182"/>
          </a:xfrm>
        </p:grpSpPr>
        <p:sp>
          <p:nvSpPr>
            <p:cNvPr id="14" name="Freeform 14"/>
            <p:cNvSpPr/>
            <p:nvPr/>
          </p:nvSpPr>
          <p:spPr>
            <a:xfrm>
              <a:off x="25400" y="25400"/>
              <a:ext cx="4974590" cy="984377"/>
            </a:xfrm>
            <a:custGeom>
              <a:avLst/>
              <a:gdLst/>
              <a:ahLst/>
              <a:cxnLst/>
              <a:rect l="l" t="t" r="r" b="b"/>
              <a:pathLst>
                <a:path w="4974590" h="984377">
                  <a:moveTo>
                    <a:pt x="0" y="0"/>
                  </a:moveTo>
                  <a:lnTo>
                    <a:pt x="4462145" y="0"/>
                  </a:lnTo>
                  <a:lnTo>
                    <a:pt x="4974590" y="492252"/>
                  </a:lnTo>
                  <a:lnTo>
                    <a:pt x="4462145" y="984377"/>
                  </a:lnTo>
                  <a:lnTo>
                    <a:pt x="0" y="984377"/>
                  </a:lnTo>
                  <a:lnTo>
                    <a:pt x="512318" y="492252"/>
                  </a:lnTo>
                  <a:close/>
                </a:path>
              </a:pathLst>
            </a:custGeom>
            <a:solidFill>
              <a:srgbClr val="FFFFFF"/>
            </a:solidFill>
          </p:spPr>
          <p:txBody>
            <a:bodyPr/>
            <a:lstStyle/>
            <a:p>
              <a:pPr algn="ctr"/>
              <a:endParaRPr lang="en-US"/>
            </a:p>
          </p:txBody>
        </p:sp>
        <p:sp>
          <p:nvSpPr>
            <p:cNvPr id="15" name="Freeform 15"/>
            <p:cNvSpPr/>
            <p:nvPr/>
          </p:nvSpPr>
          <p:spPr>
            <a:xfrm>
              <a:off x="-2159" y="0"/>
              <a:ext cx="5027422" cy="1035177"/>
            </a:xfrm>
            <a:custGeom>
              <a:avLst/>
              <a:gdLst/>
              <a:ahLst/>
              <a:cxnLst/>
              <a:rect l="l" t="t" r="r" b="b"/>
              <a:pathLst>
                <a:path w="5027422" h="1035177">
                  <a:moveTo>
                    <a:pt x="27559" y="0"/>
                  </a:moveTo>
                  <a:lnTo>
                    <a:pt x="4489704" y="0"/>
                  </a:lnTo>
                  <a:cubicBezTo>
                    <a:pt x="4496308" y="0"/>
                    <a:pt x="4502531" y="2540"/>
                    <a:pt x="4507357" y="7112"/>
                  </a:cubicBezTo>
                  <a:lnTo>
                    <a:pt x="5019675" y="499364"/>
                  </a:lnTo>
                  <a:cubicBezTo>
                    <a:pt x="5024628" y="504190"/>
                    <a:pt x="5027422" y="510794"/>
                    <a:pt x="5027422" y="517652"/>
                  </a:cubicBezTo>
                  <a:cubicBezTo>
                    <a:pt x="5027422" y="524510"/>
                    <a:pt x="5024628" y="531241"/>
                    <a:pt x="5019675" y="535940"/>
                  </a:cubicBezTo>
                  <a:lnTo>
                    <a:pt x="4507357" y="1028065"/>
                  </a:lnTo>
                  <a:cubicBezTo>
                    <a:pt x="4502658" y="1032637"/>
                    <a:pt x="4496308" y="1035177"/>
                    <a:pt x="4489704" y="1035177"/>
                  </a:cubicBezTo>
                  <a:lnTo>
                    <a:pt x="27559" y="1035177"/>
                  </a:lnTo>
                  <a:cubicBezTo>
                    <a:pt x="17145" y="1035177"/>
                    <a:pt x="7874" y="1028827"/>
                    <a:pt x="3937" y="1019302"/>
                  </a:cubicBezTo>
                  <a:cubicBezTo>
                    <a:pt x="0" y="1009777"/>
                    <a:pt x="2413" y="998728"/>
                    <a:pt x="9906" y="991489"/>
                  </a:cubicBezTo>
                  <a:lnTo>
                    <a:pt x="522351" y="499237"/>
                  </a:lnTo>
                  <a:lnTo>
                    <a:pt x="540004" y="517525"/>
                  </a:lnTo>
                  <a:lnTo>
                    <a:pt x="522351" y="535813"/>
                  </a:lnTo>
                  <a:lnTo>
                    <a:pt x="9906" y="43688"/>
                  </a:lnTo>
                  <a:cubicBezTo>
                    <a:pt x="2540" y="36576"/>
                    <a:pt x="127" y="25527"/>
                    <a:pt x="3937" y="15875"/>
                  </a:cubicBezTo>
                  <a:cubicBezTo>
                    <a:pt x="7747" y="6223"/>
                    <a:pt x="17145" y="0"/>
                    <a:pt x="27559" y="0"/>
                  </a:cubicBezTo>
                  <a:moveTo>
                    <a:pt x="27559" y="50800"/>
                  </a:moveTo>
                  <a:lnTo>
                    <a:pt x="27559" y="25400"/>
                  </a:lnTo>
                  <a:lnTo>
                    <a:pt x="45212" y="7112"/>
                  </a:lnTo>
                  <a:lnTo>
                    <a:pt x="557530" y="499237"/>
                  </a:lnTo>
                  <a:cubicBezTo>
                    <a:pt x="562483" y="504063"/>
                    <a:pt x="565277" y="510667"/>
                    <a:pt x="565277" y="517525"/>
                  </a:cubicBezTo>
                  <a:cubicBezTo>
                    <a:pt x="565277" y="524383"/>
                    <a:pt x="562483" y="531114"/>
                    <a:pt x="557530" y="535813"/>
                  </a:cubicBezTo>
                  <a:lnTo>
                    <a:pt x="45212" y="1028065"/>
                  </a:lnTo>
                  <a:lnTo>
                    <a:pt x="27559" y="1009777"/>
                  </a:lnTo>
                  <a:lnTo>
                    <a:pt x="27559" y="984377"/>
                  </a:lnTo>
                  <a:lnTo>
                    <a:pt x="4489704" y="984377"/>
                  </a:lnTo>
                  <a:lnTo>
                    <a:pt x="4489704" y="1009777"/>
                  </a:lnTo>
                  <a:lnTo>
                    <a:pt x="4472051" y="991489"/>
                  </a:lnTo>
                  <a:lnTo>
                    <a:pt x="4984369" y="499237"/>
                  </a:lnTo>
                  <a:lnTo>
                    <a:pt x="5002022" y="517525"/>
                  </a:lnTo>
                  <a:lnTo>
                    <a:pt x="4984369" y="535813"/>
                  </a:lnTo>
                  <a:lnTo>
                    <a:pt x="4472178" y="43688"/>
                  </a:lnTo>
                  <a:lnTo>
                    <a:pt x="4489704" y="25400"/>
                  </a:lnTo>
                  <a:lnTo>
                    <a:pt x="4489704" y="50800"/>
                  </a:lnTo>
                  <a:lnTo>
                    <a:pt x="27559" y="50800"/>
                  </a:lnTo>
                  <a:close/>
                </a:path>
              </a:pathLst>
            </a:custGeom>
            <a:solidFill>
              <a:srgbClr val="4774AB"/>
            </a:solidFill>
          </p:spPr>
          <p:txBody>
            <a:bodyPr/>
            <a:lstStyle/>
            <a:p>
              <a:pPr algn="ctr"/>
              <a:endParaRPr lang="en-US"/>
            </a:p>
          </p:txBody>
        </p:sp>
      </p:grpSp>
      <p:sp>
        <p:nvSpPr>
          <p:cNvPr id="16" name="TextBox 16"/>
          <p:cNvSpPr txBox="1"/>
          <p:nvPr/>
        </p:nvSpPr>
        <p:spPr>
          <a:xfrm>
            <a:off x="1111881" y="8204255"/>
            <a:ext cx="2966709" cy="243656"/>
          </a:xfrm>
          <a:prstGeom prst="rect">
            <a:avLst/>
          </a:prstGeom>
        </p:spPr>
        <p:txBody>
          <a:bodyPr lIns="0" tIns="0" rIns="0" bIns="0" rtlCol="0" anchor="t">
            <a:spAutoFit/>
          </a:bodyPr>
          <a:lstStyle/>
          <a:p>
            <a:pPr algn="ctr">
              <a:lnSpc>
                <a:spcPts val="1944"/>
              </a:lnSpc>
            </a:pPr>
            <a:r>
              <a:rPr lang="en-US" sz="1800" dirty="0">
                <a:latin typeface="Arial"/>
              </a:rPr>
              <a:t>Check null values</a:t>
            </a:r>
          </a:p>
        </p:txBody>
      </p:sp>
      <p:grpSp>
        <p:nvGrpSpPr>
          <p:cNvPr id="17" name="Group 17"/>
          <p:cNvGrpSpPr/>
          <p:nvPr/>
        </p:nvGrpSpPr>
        <p:grpSpPr>
          <a:xfrm>
            <a:off x="4132094" y="7937892"/>
            <a:ext cx="3769004" cy="776386"/>
            <a:chOff x="0" y="0"/>
            <a:chExt cx="5025338" cy="1035182"/>
          </a:xfrm>
        </p:grpSpPr>
        <p:sp>
          <p:nvSpPr>
            <p:cNvPr id="18" name="Freeform 18"/>
            <p:cNvSpPr/>
            <p:nvPr/>
          </p:nvSpPr>
          <p:spPr>
            <a:xfrm>
              <a:off x="25400" y="25400"/>
              <a:ext cx="4974590" cy="984377"/>
            </a:xfrm>
            <a:custGeom>
              <a:avLst/>
              <a:gdLst/>
              <a:ahLst/>
              <a:cxnLst/>
              <a:rect l="l" t="t" r="r" b="b"/>
              <a:pathLst>
                <a:path w="4974590" h="984377">
                  <a:moveTo>
                    <a:pt x="0" y="0"/>
                  </a:moveTo>
                  <a:lnTo>
                    <a:pt x="4462145" y="0"/>
                  </a:lnTo>
                  <a:lnTo>
                    <a:pt x="4974590" y="492252"/>
                  </a:lnTo>
                  <a:lnTo>
                    <a:pt x="4462145" y="984377"/>
                  </a:lnTo>
                  <a:lnTo>
                    <a:pt x="0" y="984377"/>
                  </a:lnTo>
                  <a:lnTo>
                    <a:pt x="512318" y="492252"/>
                  </a:lnTo>
                  <a:close/>
                </a:path>
              </a:pathLst>
            </a:custGeom>
            <a:solidFill>
              <a:srgbClr val="FFFFFF"/>
            </a:solidFill>
          </p:spPr>
          <p:txBody>
            <a:bodyPr/>
            <a:lstStyle/>
            <a:p>
              <a:pPr algn="ctr"/>
              <a:endParaRPr lang="en-US"/>
            </a:p>
          </p:txBody>
        </p:sp>
        <p:sp>
          <p:nvSpPr>
            <p:cNvPr id="19" name="Freeform 19"/>
            <p:cNvSpPr/>
            <p:nvPr/>
          </p:nvSpPr>
          <p:spPr>
            <a:xfrm>
              <a:off x="-2159" y="0"/>
              <a:ext cx="5027422" cy="1035177"/>
            </a:xfrm>
            <a:custGeom>
              <a:avLst/>
              <a:gdLst/>
              <a:ahLst/>
              <a:cxnLst/>
              <a:rect l="l" t="t" r="r" b="b"/>
              <a:pathLst>
                <a:path w="5027422" h="1035177">
                  <a:moveTo>
                    <a:pt x="27559" y="0"/>
                  </a:moveTo>
                  <a:lnTo>
                    <a:pt x="4489704" y="0"/>
                  </a:lnTo>
                  <a:cubicBezTo>
                    <a:pt x="4496308" y="0"/>
                    <a:pt x="4502531" y="2540"/>
                    <a:pt x="4507357" y="7112"/>
                  </a:cubicBezTo>
                  <a:lnTo>
                    <a:pt x="5019675" y="499364"/>
                  </a:lnTo>
                  <a:cubicBezTo>
                    <a:pt x="5024628" y="504190"/>
                    <a:pt x="5027422" y="510794"/>
                    <a:pt x="5027422" y="517652"/>
                  </a:cubicBezTo>
                  <a:cubicBezTo>
                    <a:pt x="5027422" y="524510"/>
                    <a:pt x="5024628" y="531241"/>
                    <a:pt x="5019675" y="535940"/>
                  </a:cubicBezTo>
                  <a:lnTo>
                    <a:pt x="4507357" y="1028065"/>
                  </a:lnTo>
                  <a:cubicBezTo>
                    <a:pt x="4502658" y="1032637"/>
                    <a:pt x="4496308" y="1035177"/>
                    <a:pt x="4489704" y="1035177"/>
                  </a:cubicBezTo>
                  <a:lnTo>
                    <a:pt x="27559" y="1035177"/>
                  </a:lnTo>
                  <a:cubicBezTo>
                    <a:pt x="17145" y="1035177"/>
                    <a:pt x="7874" y="1028827"/>
                    <a:pt x="3937" y="1019302"/>
                  </a:cubicBezTo>
                  <a:cubicBezTo>
                    <a:pt x="0" y="1009777"/>
                    <a:pt x="2413" y="998728"/>
                    <a:pt x="9906" y="991489"/>
                  </a:cubicBezTo>
                  <a:lnTo>
                    <a:pt x="522351" y="499237"/>
                  </a:lnTo>
                  <a:lnTo>
                    <a:pt x="540004" y="517525"/>
                  </a:lnTo>
                  <a:lnTo>
                    <a:pt x="522351" y="535813"/>
                  </a:lnTo>
                  <a:lnTo>
                    <a:pt x="9906" y="43688"/>
                  </a:lnTo>
                  <a:cubicBezTo>
                    <a:pt x="2540" y="36576"/>
                    <a:pt x="127" y="25527"/>
                    <a:pt x="3937" y="15875"/>
                  </a:cubicBezTo>
                  <a:cubicBezTo>
                    <a:pt x="7747" y="6223"/>
                    <a:pt x="17145" y="0"/>
                    <a:pt x="27559" y="0"/>
                  </a:cubicBezTo>
                  <a:moveTo>
                    <a:pt x="27559" y="50800"/>
                  </a:moveTo>
                  <a:lnTo>
                    <a:pt x="27559" y="25400"/>
                  </a:lnTo>
                  <a:lnTo>
                    <a:pt x="45212" y="7112"/>
                  </a:lnTo>
                  <a:lnTo>
                    <a:pt x="557530" y="499237"/>
                  </a:lnTo>
                  <a:cubicBezTo>
                    <a:pt x="562483" y="504063"/>
                    <a:pt x="565277" y="510667"/>
                    <a:pt x="565277" y="517525"/>
                  </a:cubicBezTo>
                  <a:cubicBezTo>
                    <a:pt x="565277" y="524383"/>
                    <a:pt x="562483" y="531114"/>
                    <a:pt x="557530" y="535813"/>
                  </a:cubicBezTo>
                  <a:lnTo>
                    <a:pt x="45212" y="1028065"/>
                  </a:lnTo>
                  <a:lnTo>
                    <a:pt x="27559" y="1009777"/>
                  </a:lnTo>
                  <a:lnTo>
                    <a:pt x="27559" y="984377"/>
                  </a:lnTo>
                  <a:lnTo>
                    <a:pt x="4489704" y="984377"/>
                  </a:lnTo>
                  <a:lnTo>
                    <a:pt x="4489704" y="1009777"/>
                  </a:lnTo>
                  <a:lnTo>
                    <a:pt x="4472051" y="991489"/>
                  </a:lnTo>
                  <a:lnTo>
                    <a:pt x="4984369" y="499237"/>
                  </a:lnTo>
                  <a:lnTo>
                    <a:pt x="5002022" y="517525"/>
                  </a:lnTo>
                  <a:lnTo>
                    <a:pt x="4984369" y="535813"/>
                  </a:lnTo>
                  <a:lnTo>
                    <a:pt x="4472178" y="43688"/>
                  </a:lnTo>
                  <a:lnTo>
                    <a:pt x="4489704" y="25400"/>
                  </a:lnTo>
                  <a:lnTo>
                    <a:pt x="4489704" y="50800"/>
                  </a:lnTo>
                  <a:lnTo>
                    <a:pt x="27559" y="50800"/>
                  </a:lnTo>
                  <a:close/>
                </a:path>
              </a:pathLst>
            </a:custGeom>
            <a:solidFill>
              <a:srgbClr val="4774AB"/>
            </a:solidFill>
          </p:spPr>
          <p:txBody>
            <a:bodyPr/>
            <a:lstStyle/>
            <a:p>
              <a:pPr algn="ctr"/>
              <a:endParaRPr lang="en-US"/>
            </a:p>
          </p:txBody>
        </p:sp>
      </p:grpSp>
      <p:sp>
        <p:nvSpPr>
          <p:cNvPr id="20" name="TextBox 20"/>
          <p:cNvSpPr txBox="1"/>
          <p:nvPr/>
        </p:nvSpPr>
        <p:spPr>
          <a:xfrm>
            <a:off x="4536232" y="8204255"/>
            <a:ext cx="2966709" cy="243656"/>
          </a:xfrm>
          <a:prstGeom prst="rect">
            <a:avLst/>
          </a:prstGeom>
        </p:spPr>
        <p:txBody>
          <a:bodyPr lIns="0" tIns="0" rIns="0" bIns="0" rtlCol="0" anchor="t">
            <a:spAutoFit/>
          </a:bodyPr>
          <a:lstStyle/>
          <a:p>
            <a:pPr algn="ctr">
              <a:lnSpc>
                <a:spcPts val="1944"/>
              </a:lnSpc>
            </a:pPr>
            <a:r>
              <a:rPr lang="en-US" sz="1800" dirty="0">
                <a:latin typeface="Arial"/>
              </a:rPr>
              <a:t>Outliers</a:t>
            </a:r>
          </a:p>
        </p:txBody>
      </p:sp>
      <p:grpSp>
        <p:nvGrpSpPr>
          <p:cNvPr id="21" name="Group 21"/>
          <p:cNvGrpSpPr/>
          <p:nvPr/>
        </p:nvGrpSpPr>
        <p:grpSpPr>
          <a:xfrm>
            <a:off x="7489907" y="7937892"/>
            <a:ext cx="3769004" cy="776386"/>
            <a:chOff x="0" y="0"/>
            <a:chExt cx="5025338" cy="1035182"/>
          </a:xfrm>
        </p:grpSpPr>
        <p:sp>
          <p:nvSpPr>
            <p:cNvPr id="22" name="Freeform 22"/>
            <p:cNvSpPr/>
            <p:nvPr/>
          </p:nvSpPr>
          <p:spPr>
            <a:xfrm>
              <a:off x="25400" y="25400"/>
              <a:ext cx="4974590" cy="984377"/>
            </a:xfrm>
            <a:custGeom>
              <a:avLst/>
              <a:gdLst/>
              <a:ahLst/>
              <a:cxnLst/>
              <a:rect l="l" t="t" r="r" b="b"/>
              <a:pathLst>
                <a:path w="4974590" h="984377">
                  <a:moveTo>
                    <a:pt x="0" y="0"/>
                  </a:moveTo>
                  <a:lnTo>
                    <a:pt x="4462145" y="0"/>
                  </a:lnTo>
                  <a:lnTo>
                    <a:pt x="4974590" y="492252"/>
                  </a:lnTo>
                  <a:lnTo>
                    <a:pt x="4462145" y="984377"/>
                  </a:lnTo>
                  <a:lnTo>
                    <a:pt x="0" y="984377"/>
                  </a:lnTo>
                  <a:lnTo>
                    <a:pt x="512318" y="492252"/>
                  </a:lnTo>
                  <a:close/>
                </a:path>
              </a:pathLst>
            </a:custGeom>
            <a:solidFill>
              <a:srgbClr val="FFFFFF"/>
            </a:solidFill>
          </p:spPr>
          <p:txBody>
            <a:bodyPr/>
            <a:lstStyle/>
            <a:p>
              <a:pPr algn="ctr"/>
              <a:endParaRPr lang="en-US"/>
            </a:p>
          </p:txBody>
        </p:sp>
        <p:sp>
          <p:nvSpPr>
            <p:cNvPr id="23" name="Freeform 23"/>
            <p:cNvSpPr/>
            <p:nvPr/>
          </p:nvSpPr>
          <p:spPr>
            <a:xfrm>
              <a:off x="-2159" y="0"/>
              <a:ext cx="5027422" cy="1035177"/>
            </a:xfrm>
            <a:custGeom>
              <a:avLst/>
              <a:gdLst/>
              <a:ahLst/>
              <a:cxnLst/>
              <a:rect l="l" t="t" r="r" b="b"/>
              <a:pathLst>
                <a:path w="5027422" h="1035177">
                  <a:moveTo>
                    <a:pt x="27559" y="0"/>
                  </a:moveTo>
                  <a:lnTo>
                    <a:pt x="4489704" y="0"/>
                  </a:lnTo>
                  <a:cubicBezTo>
                    <a:pt x="4496308" y="0"/>
                    <a:pt x="4502531" y="2540"/>
                    <a:pt x="4507357" y="7112"/>
                  </a:cubicBezTo>
                  <a:lnTo>
                    <a:pt x="5019675" y="499364"/>
                  </a:lnTo>
                  <a:cubicBezTo>
                    <a:pt x="5024628" y="504190"/>
                    <a:pt x="5027422" y="510794"/>
                    <a:pt x="5027422" y="517652"/>
                  </a:cubicBezTo>
                  <a:cubicBezTo>
                    <a:pt x="5027422" y="524510"/>
                    <a:pt x="5024628" y="531241"/>
                    <a:pt x="5019675" y="535940"/>
                  </a:cubicBezTo>
                  <a:lnTo>
                    <a:pt x="4507357" y="1028065"/>
                  </a:lnTo>
                  <a:cubicBezTo>
                    <a:pt x="4502658" y="1032637"/>
                    <a:pt x="4496308" y="1035177"/>
                    <a:pt x="4489704" y="1035177"/>
                  </a:cubicBezTo>
                  <a:lnTo>
                    <a:pt x="27559" y="1035177"/>
                  </a:lnTo>
                  <a:cubicBezTo>
                    <a:pt x="17145" y="1035177"/>
                    <a:pt x="7874" y="1028827"/>
                    <a:pt x="3937" y="1019302"/>
                  </a:cubicBezTo>
                  <a:cubicBezTo>
                    <a:pt x="0" y="1009777"/>
                    <a:pt x="2413" y="998728"/>
                    <a:pt x="9906" y="991489"/>
                  </a:cubicBezTo>
                  <a:lnTo>
                    <a:pt x="522351" y="499237"/>
                  </a:lnTo>
                  <a:lnTo>
                    <a:pt x="540004" y="517525"/>
                  </a:lnTo>
                  <a:lnTo>
                    <a:pt x="522351" y="535813"/>
                  </a:lnTo>
                  <a:lnTo>
                    <a:pt x="9906" y="43688"/>
                  </a:lnTo>
                  <a:cubicBezTo>
                    <a:pt x="2540" y="36576"/>
                    <a:pt x="127" y="25527"/>
                    <a:pt x="3937" y="15875"/>
                  </a:cubicBezTo>
                  <a:cubicBezTo>
                    <a:pt x="7747" y="6223"/>
                    <a:pt x="17145" y="0"/>
                    <a:pt x="27559" y="0"/>
                  </a:cubicBezTo>
                  <a:moveTo>
                    <a:pt x="27559" y="50800"/>
                  </a:moveTo>
                  <a:lnTo>
                    <a:pt x="27559" y="25400"/>
                  </a:lnTo>
                  <a:lnTo>
                    <a:pt x="45212" y="7112"/>
                  </a:lnTo>
                  <a:lnTo>
                    <a:pt x="557530" y="499237"/>
                  </a:lnTo>
                  <a:cubicBezTo>
                    <a:pt x="562483" y="504063"/>
                    <a:pt x="565277" y="510667"/>
                    <a:pt x="565277" y="517525"/>
                  </a:cubicBezTo>
                  <a:cubicBezTo>
                    <a:pt x="565277" y="524383"/>
                    <a:pt x="562483" y="531114"/>
                    <a:pt x="557530" y="535813"/>
                  </a:cubicBezTo>
                  <a:lnTo>
                    <a:pt x="45212" y="1028065"/>
                  </a:lnTo>
                  <a:lnTo>
                    <a:pt x="27559" y="1009777"/>
                  </a:lnTo>
                  <a:lnTo>
                    <a:pt x="27559" y="984377"/>
                  </a:lnTo>
                  <a:lnTo>
                    <a:pt x="4489704" y="984377"/>
                  </a:lnTo>
                  <a:lnTo>
                    <a:pt x="4489704" y="1009777"/>
                  </a:lnTo>
                  <a:lnTo>
                    <a:pt x="4472051" y="991489"/>
                  </a:lnTo>
                  <a:lnTo>
                    <a:pt x="4984369" y="499237"/>
                  </a:lnTo>
                  <a:lnTo>
                    <a:pt x="5002022" y="517525"/>
                  </a:lnTo>
                  <a:lnTo>
                    <a:pt x="4984369" y="535813"/>
                  </a:lnTo>
                  <a:lnTo>
                    <a:pt x="4472178" y="43688"/>
                  </a:lnTo>
                  <a:lnTo>
                    <a:pt x="4489704" y="25400"/>
                  </a:lnTo>
                  <a:lnTo>
                    <a:pt x="4489704" y="50800"/>
                  </a:lnTo>
                  <a:lnTo>
                    <a:pt x="27559" y="50800"/>
                  </a:lnTo>
                  <a:close/>
                </a:path>
              </a:pathLst>
            </a:custGeom>
            <a:solidFill>
              <a:srgbClr val="4774AB"/>
            </a:solidFill>
          </p:spPr>
          <p:txBody>
            <a:bodyPr/>
            <a:lstStyle/>
            <a:p>
              <a:pPr algn="ctr"/>
              <a:endParaRPr lang="en-US"/>
            </a:p>
          </p:txBody>
        </p:sp>
      </p:grpSp>
      <p:sp>
        <p:nvSpPr>
          <p:cNvPr id="24" name="TextBox 24"/>
          <p:cNvSpPr txBox="1"/>
          <p:nvPr/>
        </p:nvSpPr>
        <p:spPr>
          <a:xfrm>
            <a:off x="7854422" y="8206164"/>
            <a:ext cx="2966709" cy="243656"/>
          </a:xfrm>
          <a:prstGeom prst="rect">
            <a:avLst/>
          </a:prstGeom>
        </p:spPr>
        <p:txBody>
          <a:bodyPr lIns="0" tIns="0" rIns="0" bIns="0" rtlCol="0" anchor="t">
            <a:spAutoFit/>
          </a:bodyPr>
          <a:lstStyle/>
          <a:p>
            <a:pPr algn="ctr">
              <a:lnSpc>
                <a:spcPts val="1944"/>
              </a:lnSpc>
            </a:pPr>
            <a:r>
              <a:rPr lang="en-US" sz="1800" dirty="0">
                <a:latin typeface="Arial"/>
              </a:rPr>
              <a:t>Feature Selection</a:t>
            </a:r>
          </a:p>
        </p:txBody>
      </p:sp>
      <p:grpSp>
        <p:nvGrpSpPr>
          <p:cNvPr id="25" name="Group 25"/>
          <p:cNvGrpSpPr/>
          <p:nvPr/>
        </p:nvGrpSpPr>
        <p:grpSpPr>
          <a:xfrm>
            <a:off x="10847721" y="7937892"/>
            <a:ext cx="3769004" cy="776386"/>
            <a:chOff x="0" y="0"/>
            <a:chExt cx="5025338" cy="1035182"/>
          </a:xfrm>
        </p:grpSpPr>
        <p:sp>
          <p:nvSpPr>
            <p:cNvPr id="26" name="Freeform 26"/>
            <p:cNvSpPr/>
            <p:nvPr/>
          </p:nvSpPr>
          <p:spPr>
            <a:xfrm>
              <a:off x="25400" y="25400"/>
              <a:ext cx="4974590" cy="984377"/>
            </a:xfrm>
            <a:custGeom>
              <a:avLst/>
              <a:gdLst/>
              <a:ahLst/>
              <a:cxnLst/>
              <a:rect l="l" t="t" r="r" b="b"/>
              <a:pathLst>
                <a:path w="4974590" h="984377">
                  <a:moveTo>
                    <a:pt x="0" y="0"/>
                  </a:moveTo>
                  <a:lnTo>
                    <a:pt x="4462145" y="0"/>
                  </a:lnTo>
                  <a:lnTo>
                    <a:pt x="4974590" y="492252"/>
                  </a:lnTo>
                  <a:lnTo>
                    <a:pt x="4462145" y="984377"/>
                  </a:lnTo>
                  <a:lnTo>
                    <a:pt x="0" y="984377"/>
                  </a:lnTo>
                  <a:lnTo>
                    <a:pt x="512318" y="492252"/>
                  </a:lnTo>
                  <a:close/>
                </a:path>
              </a:pathLst>
            </a:custGeom>
            <a:solidFill>
              <a:srgbClr val="FFFFFF"/>
            </a:solidFill>
          </p:spPr>
          <p:txBody>
            <a:bodyPr/>
            <a:lstStyle/>
            <a:p>
              <a:pPr algn="ctr"/>
              <a:endParaRPr lang="en-US"/>
            </a:p>
          </p:txBody>
        </p:sp>
        <p:sp>
          <p:nvSpPr>
            <p:cNvPr id="27" name="Freeform 27"/>
            <p:cNvSpPr/>
            <p:nvPr/>
          </p:nvSpPr>
          <p:spPr>
            <a:xfrm>
              <a:off x="-2159" y="0"/>
              <a:ext cx="5027422" cy="1035177"/>
            </a:xfrm>
            <a:custGeom>
              <a:avLst/>
              <a:gdLst/>
              <a:ahLst/>
              <a:cxnLst/>
              <a:rect l="l" t="t" r="r" b="b"/>
              <a:pathLst>
                <a:path w="5027422" h="1035177">
                  <a:moveTo>
                    <a:pt x="27559" y="0"/>
                  </a:moveTo>
                  <a:lnTo>
                    <a:pt x="4489704" y="0"/>
                  </a:lnTo>
                  <a:cubicBezTo>
                    <a:pt x="4496308" y="0"/>
                    <a:pt x="4502531" y="2540"/>
                    <a:pt x="4507357" y="7112"/>
                  </a:cubicBezTo>
                  <a:lnTo>
                    <a:pt x="5019675" y="499364"/>
                  </a:lnTo>
                  <a:cubicBezTo>
                    <a:pt x="5024628" y="504190"/>
                    <a:pt x="5027422" y="510794"/>
                    <a:pt x="5027422" y="517652"/>
                  </a:cubicBezTo>
                  <a:cubicBezTo>
                    <a:pt x="5027422" y="524510"/>
                    <a:pt x="5024628" y="531241"/>
                    <a:pt x="5019675" y="535940"/>
                  </a:cubicBezTo>
                  <a:lnTo>
                    <a:pt x="4507357" y="1028065"/>
                  </a:lnTo>
                  <a:cubicBezTo>
                    <a:pt x="4502658" y="1032637"/>
                    <a:pt x="4496308" y="1035177"/>
                    <a:pt x="4489704" y="1035177"/>
                  </a:cubicBezTo>
                  <a:lnTo>
                    <a:pt x="27559" y="1035177"/>
                  </a:lnTo>
                  <a:cubicBezTo>
                    <a:pt x="17145" y="1035177"/>
                    <a:pt x="7874" y="1028827"/>
                    <a:pt x="3937" y="1019302"/>
                  </a:cubicBezTo>
                  <a:cubicBezTo>
                    <a:pt x="0" y="1009777"/>
                    <a:pt x="2413" y="998728"/>
                    <a:pt x="9906" y="991489"/>
                  </a:cubicBezTo>
                  <a:lnTo>
                    <a:pt x="522351" y="499237"/>
                  </a:lnTo>
                  <a:lnTo>
                    <a:pt x="540004" y="517525"/>
                  </a:lnTo>
                  <a:lnTo>
                    <a:pt x="522351" y="535813"/>
                  </a:lnTo>
                  <a:lnTo>
                    <a:pt x="9906" y="43688"/>
                  </a:lnTo>
                  <a:cubicBezTo>
                    <a:pt x="2540" y="36576"/>
                    <a:pt x="127" y="25527"/>
                    <a:pt x="3937" y="15875"/>
                  </a:cubicBezTo>
                  <a:cubicBezTo>
                    <a:pt x="7747" y="6223"/>
                    <a:pt x="17145" y="0"/>
                    <a:pt x="27559" y="0"/>
                  </a:cubicBezTo>
                  <a:moveTo>
                    <a:pt x="27559" y="50800"/>
                  </a:moveTo>
                  <a:lnTo>
                    <a:pt x="27559" y="25400"/>
                  </a:lnTo>
                  <a:lnTo>
                    <a:pt x="45212" y="7112"/>
                  </a:lnTo>
                  <a:lnTo>
                    <a:pt x="557530" y="499237"/>
                  </a:lnTo>
                  <a:cubicBezTo>
                    <a:pt x="562483" y="504063"/>
                    <a:pt x="565277" y="510667"/>
                    <a:pt x="565277" y="517525"/>
                  </a:cubicBezTo>
                  <a:cubicBezTo>
                    <a:pt x="565277" y="524383"/>
                    <a:pt x="562483" y="531114"/>
                    <a:pt x="557530" y="535813"/>
                  </a:cubicBezTo>
                  <a:lnTo>
                    <a:pt x="45212" y="1028065"/>
                  </a:lnTo>
                  <a:lnTo>
                    <a:pt x="27559" y="1009777"/>
                  </a:lnTo>
                  <a:lnTo>
                    <a:pt x="27559" y="984377"/>
                  </a:lnTo>
                  <a:lnTo>
                    <a:pt x="4489704" y="984377"/>
                  </a:lnTo>
                  <a:lnTo>
                    <a:pt x="4489704" y="1009777"/>
                  </a:lnTo>
                  <a:lnTo>
                    <a:pt x="4472051" y="991489"/>
                  </a:lnTo>
                  <a:lnTo>
                    <a:pt x="4984369" y="499237"/>
                  </a:lnTo>
                  <a:lnTo>
                    <a:pt x="5002022" y="517525"/>
                  </a:lnTo>
                  <a:lnTo>
                    <a:pt x="4984369" y="535813"/>
                  </a:lnTo>
                  <a:lnTo>
                    <a:pt x="4472178" y="43688"/>
                  </a:lnTo>
                  <a:lnTo>
                    <a:pt x="4489704" y="25400"/>
                  </a:lnTo>
                  <a:lnTo>
                    <a:pt x="4489704" y="50800"/>
                  </a:lnTo>
                  <a:lnTo>
                    <a:pt x="27559" y="50800"/>
                  </a:lnTo>
                  <a:close/>
                </a:path>
              </a:pathLst>
            </a:custGeom>
            <a:solidFill>
              <a:srgbClr val="4774AB"/>
            </a:solidFill>
          </p:spPr>
          <p:txBody>
            <a:bodyPr/>
            <a:lstStyle/>
            <a:p>
              <a:pPr algn="ctr"/>
              <a:endParaRPr lang="en-US"/>
            </a:p>
          </p:txBody>
        </p:sp>
      </p:grpSp>
      <p:sp>
        <p:nvSpPr>
          <p:cNvPr id="28" name="TextBox 28"/>
          <p:cNvSpPr txBox="1"/>
          <p:nvPr/>
        </p:nvSpPr>
        <p:spPr>
          <a:xfrm>
            <a:off x="11224720" y="8197240"/>
            <a:ext cx="2966709" cy="243656"/>
          </a:xfrm>
          <a:prstGeom prst="rect">
            <a:avLst/>
          </a:prstGeom>
        </p:spPr>
        <p:txBody>
          <a:bodyPr lIns="0" tIns="0" rIns="0" bIns="0" rtlCol="0" anchor="t">
            <a:spAutoFit/>
          </a:bodyPr>
          <a:lstStyle/>
          <a:p>
            <a:pPr algn="ctr">
              <a:lnSpc>
                <a:spcPts val="1944"/>
              </a:lnSpc>
            </a:pPr>
            <a:r>
              <a:rPr lang="en-US" sz="1800" dirty="0">
                <a:latin typeface="Arial"/>
              </a:rPr>
              <a:t>Step Forward Selection</a:t>
            </a:r>
          </a:p>
        </p:txBody>
      </p:sp>
      <p:grpSp>
        <p:nvGrpSpPr>
          <p:cNvPr id="29" name="Group 29"/>
          <p:cNvGrpSpPr/>
          <p:nvPr/>
        </p:nvGrpSpPr>
        <p:grpSpPr>
          <a:xfrm>
            <a:off x="14205534" y="7937892"/>
            <a:ext cx="3769004" cy="776386"/>
            <a:chOff x="0" y="0"/>
            <a:chExt cx="5025338" cy="1035182"/>
          </a:xfrm>
        </p:grpSpPr>
        <p:sp>
          <p:nvSpPr>
            <p:cNvPr id="30" name="Freeform 30"/>
            <p:cNvSpPr/>
            <p:nvPr/>
          </p:nvSpPr>
          <p:spPr>
            <a:xfrm>
              <a:off x="25400" y="25400"/>
              <a:ext cx="4974590" cy="984377"/>
            </a:xfrm>
            <a:custGeom>
              <a:avLst/>
              <a:gdLst/>
              <a:ahLst/>
              <a:cxnLst/>
              <a:rect l="l" t="t" r="r" b="b"/>
              <a:pathLst>
                <a:path w="4974590" h="984377">
                  <a:moveTo>
                    <a:pt x="0" y="0"/>
                  </a:moveTo>
                  <a:lnTo>
                    <a:pt x="4462145" y="0"/>
                  </a:lnTo>
                  <a:lnTo>
                    <a:pt x="4974590" y="492252"/>
                  </a:lnTo>
                  <a:lnTo>
                    <a:pt x="4462145" y="984377"/>
                  </a:lnTo>
                  <a:lnTo>
                    <a:pt x="0" y="984377"/>
                  </a:lnTo>
                  <a:lnTo>
                    <a:pt x="512318" y="492252"/>
                  </a:lnTo>
                  <a:close/>
                </a:path>
              </a:pathLst>
            </a:custGeom>
            <a:solidFill>
              <a:srgbClr val="FFFFFF"/>
            </a:solidFill>
          </p:spPr>
          <p:txBody>
            <a:bodyPr/>
            <a:lstStyle/>
            <a:p>
              <a:pPr algn="ctr"/>
              <a:endParaRPr lang="en-US"/>
            </a:p>
          </p:txBody>
        </p:sp>
        <p:sp>
          <p:nvSpPr>
            <p:cNvPr id="31" name="Freeform 31"/>
            <p:cNvSpPr/>
            <p:nvPr/>
          </p:nvSpPr>
          <p:spPr>
            <a:xfrm>
              <a:off x="-2159" y="0"/>
              <a:ext cx="5027422" cy="1035177"/>
            </a:xfrm>
            <a:custGeom>
              <a:avLst/>
              <a:gdLst/>
              <a:ahLst/>
              <a:cxnLst/>
              <a:rect l="l" t="t" r="r" b="b"/>
              <a:pathLst>
                <a:path w="5027422" h="1035177">
                  <a:moveTo>
                    <a:pt x="27559" y="0"/>
                  </a:moveTo>
                  <a:lnTo>
                    <a:pt x="4489704" y="0"/>
                  </a:lnTo>
                  <a:cubicBezTo>
                    <a:pt x="4496308" y="0"/>
                    <a:pt x="4502531" y="2540"/>
                    <a:pt x="4507357" y="7112"/>
                  </a:cubicBezTo>
                  <a:lnTo>
                    <a:pt x="5019675" y="499364"/>
                  </a:lnTo>
                  <a:cubicBezTo>
                    <a:pt x="5024628" y="504190"/>
                    <a:pt x="5027422" y="510794"/>
                    <a:pt x="5027422" y="517652"/>
                  </a:cubicBezTo>
                  <a:cubicBezTo>
                    <a:pt x="5027422" y="524510"/>
                    <a:pt x="5024628" y="531241"/>
                    <a:pt x="5019675" y="535940"/>
                  </a:cubicBezTo>
                  <a:lnTo>
                    <a:pt x="4507357" y="1028065"/>
                  </a:lnTo>
                  <a:cubicBezTo>
                    <a:pt x="4502658" y="1032637"/>
                    <a:pt x="4496308" y="1035177"/>
                    <a:pt x="4489704" y="1035177"/>
                  </a:cubicBezTo>
                  <a:lnTo>
                    <a:pt x="27559" y="1035177"/>
                  </a:lnTo>
                  <a:cubicBezTo>
                    <a:pt x="17145" y="1035177"/>
                    <a:pt x="7874" y="1028827"/>
                    <a:pt x="3937" y="1019302"/>
                  </a:cubicBezTo>
                  <a:cubicBezTo>
                    <a:pt x="0" y="1009777"/>
                    <a:pt x="2413" y="998728"/>
                    <a:pt x="9906" y="991489"/>
                  </a:cubicBezTo>
                  <a:lnTo>
                    <a:pt x="522351" y="499237"/>
                  </a:lnTo>
                  <a:lnTo>
                    <a:pt x="540004" y="517525"/>
                  </a:lnTo>
                  <a:lnTo>
                    <a:pt x="522351" y="535813"/>
                  </a:lnTo>
                  <a:lnTo>
                    <a:pt x="9906" y="43688"/>
                  </a:lnTo>
                  <a:cubicBezTo>
                    <a:pt x="2540" y="36576"/>
                    <a:pt x="127" y="25527"/>
                    <a:pt x="3937" y="15875"/>
                  </a:cubicBezTo>
                  <a:cubicBezTo>
                    <a:pt x="7747" y="6223"/>
                    <a:pt x="17145" y="0"/>
                    <a:pt x="27559" y="0"/>
                  </a:cubicBezTo>
                  <a:moveTo>
                    <a:pt x="27559" y="50800"/>
                  </a:moveTo>
                  <a:lnTo>
                    <a:pt x="27559" y="25400"/>
                  </a:lnTo>
                  <a:lnTo>
                    <a:pt x="45212" y="7112"/>
                  </a:lnTo>
                  <a:lnTo>
                    <a:pt x="557530" y="499237"/>
                  </a:lnTo>
                  <a:cubicBezTo>
                    <a:pt x="562483" y="504063"/>
                    <a:pt x="565277" y="510667"/>
                    <a:pt x="565277" y="517525"/>
                  </a:cubicBezTo>
                  <a:cubicBezTo>
                    <a:pt x="565277" y="524383"/>
                    <a:pt x="562483" y="531114"/>
                    <a:pt x="557530" y="535813"/>
                  </a:cubicBezTo>
                  <a:lnTo>
                    <a:pt x="45212" y="1028065"/>
                  </a:lnTo>
                  <a:lnTo>
                    <a:pt x="27559" y="1009777"/>
                  </a:lnTo>
                  <a:lnTo>
                    <a:pt x="27559" y="984377"/>
                  </a:lnTo>
                  <a:lnTo>
                    <a:pt x="4489704" y="984377"/>
                  </a:lnTo>
                  <a:lnTo>
                    <a:pt x="4489704" y="1009777"/>
                  </a:lnTo>
                  <a:lnTo>
                    <a:pt x="4472051" y="991489"/>
                  </a:lnTo>
                  <a:lnTo>
                    <a:pt x="4984369" y="499237"/>
                  </a:lnTo>
                  <a:lnTo>
                    <a:pt x="5002022" y="517525"/>
                  </a:lnTo>
                  <a:lnTo>
                    <a:pt x="4984369" y="535813"/>
                  </a:lnTo>
                  <a:lnTo>
                    <a:pt x="4472178" y="43688"/>
                  </a:lnTo>
                  <a:lnTo>
                    <a:pt x="4489704" y="25400"/>
                  </a:lnTo>
                  <a:lnTo>
                    <a:pt x="4489704" y="50800"/>
                  </a:lnTo>
                  <a:lnTo>
                    <a:pt x="27559" y="50800"/>
                  </a:lnTo>
                  <a:close/>
                </a:path>
              </a:pathLst>
            </a:custGeom>
            <a:solidFill>
              <a:srgbClr val="4774AB"/>
            </a:solidFill>
          </p:spPr>
          <p:txBody>
            <a:bodyPr/>
            <a:lstStyle/>
            <a:p>
              <a:pPr algn="ctr"/>
              <a:endParaRPr lang="en-US"/>
            </a:p>
          </p:txBody>
        </p:sp>
      </p:grpSp>
      <p:sp>
        <p:nvSpPr>
          <p:cNvPr id="32" name="TextBox 32"/>
          <p:cNvSpPr txBox="1"/>
          <p:nvPr/>
        </p:nvSpPr>
        <p:spPr>
          <a:xfrm>
            <a:off x="14576065" y="8204255"/>
            <a:ext cx="2966709" cy="243656"/>
          </a:xfrm>
          <a:prstGeom prst="rect">
            <a:avLst/>
          </a:prstGeom>
        </p:spPr>
        <p:txBody>
          <a:bodyPr lIns="0" tIns="0" rIns="0" bIns="0" rtlCol="0" anchor="t">
            <a:spAutoFit/>
          </a:bodyPr>
          <a:lstStyle/>
          <a:p>
            <a:pPr algn="ctr">
              <a:lnSpc>
                <a:spcPts val="1944"/>
              </a:lnSpc>
            </a:pPr>
            <a:r>
              <a:rPr lang="en-US" sz="1800" dirty="0">
                <a:latin typeface="Arial"/>
              </a:rPr>
              <a:t>Data Transformation</a:t>
            </a:r>
          </a:p>
        </p:txBody>
      </p:sp>
      <p:sp>
        <p:nvSpPr>
          <p:cNvPr id="33" name="TextBox 33"/>
          <p:cNvSpPr txBox="1"/>
          <p:nvPr/>
        </p:nvSpPr>
        <p:spPr>
          <a:xfrm>
            <a:off x="561980" y="6987150"/>
            <a:ext cx="7339062" cy="765274"/>
          </a:xfrm>
          <a:prstGeom prst="rect">
            <a:avLst/>
          </a:prstGeom>
        </p:spPr>
        <p:txBody>
          <a:bodyPr lIns="0" tIns="0" rIns="0" bIns="0" rtlCol="0" anchor="t">
            <a:spAutoFit/>
          </a:bodyPr>
          <a:lstStyle/>
          <a:p>
            <a:pPr algn="l">
              <a:lnSpc>
                <a:spcPts val="6480"/>
              </a:lnSpc>
            </a:pPr>
            <a:r>
              <a:rPr lang="en-US" sz="4800" dirty="0">
                <a:solidFill>
                  <a:srgbClr val="002142"/>
                </a:solidFill>
                <a:latin typeface="Arimo"/>
              </a:rPr>
              <a:t>4.Data</a:t>
            </a:r>
            <a:r>
              <a:rPr lang="en-US" sz="4800" dirty="0">
                <a:solidFill>
                  <a:srgbClr val="800000"/>
                </a:solidFill>
                <a:latin typeface="Arimo Bold"/>
              </a:rPr>
              <a:t> </a:t>
            </a:r>
            <a:r>
              <a:rPr lang="en-US" sz="4800" dirty="0">
                <a:solidFill>
                  <a:srgbClr val="002142"/>
                </a:solidFill>
                <a:latin typeface="Arimo"/>
              </a:rPr>
              <a:t>Preparation</a:t>
            </a:r>
          </a:p>
        </p:txBody>
      </p:sp>
      <p:pic>
        <p:nvPicPr>
          <p:cNvPr id="35" name="图片 34">
            <a:extLst>
              <a:ext uri="{FF2B5EF4-FFF2-40B4-BE49-F238E27FC236}">
                <a16:creationId xmlns:a16="http://schemas.microsoft.com/office/drawing/2014/main" id="{E76E730C-4693-FCFA-371F-ED9539065968}"/>
              </a:ext>
            </a:extLst>
          </p:cNvPr>
          <p:cNvPicPr>
            <a:picLocks noChangeAspect="1"/>
          </p:cNvPicPr>
          <p:nvPr/>
        </p:nvPicPr>
        <p:blipFill>
          <a:blip r:embed="rId3"/>
          <a:stretch>
            <a:fillRect/>
          </a:stretch>
        </p:blipFill>
        <p:spPr>
          <a:xfrm>
            <a:off x="421724" y="1886103"/>
            <a:ext cx="7988155" cy="4599241"/>
          </a:xfrm>
          <a:prstGeom prst="rect">
            <a:avLst/>
          </a:prstGeom>
        </p:spPr>
      </p:pic>
      <p:pic>
        <p:nvPicPr>
          <p:cNvPr id="37" name="图片 36">
            <a:extLst>
              <a:ext uri="{FF2B5EF4-FFF2-40B4-BE49-F238E27FC236}">
                <a16:creationId xmlns:a16="http://schemas.microsoft.com/office/drawing/2014/main" id="{1B31E6AF-1C5D-0511-2CA6-E886FC041398}"/>
              </a:ext>
            </a:extLst>
          </p:cNvPr>
          <p:cNvPicPr>
            <a:picLocks noChangeAspect="1"/>
          </p:cNvPicPr>
          <p:nvPr/>
        </p:nvPicPr>
        <p:blipFill>
          <a:blip r:embed="rId4"/>
          <a:stretch>
            <a:fillRect/>
          </a:stretch>
        </p:blipFill>
        <p:spPr>
          <a:xfrm>
            <a:off x="8959174" y="846274"/>
            <a:ext cx="9296400" cy="1373745"/>
          </a:xfrm>
          <a:prstGeom prst="rect">
            <a:avLst/>
          </a:prstGeom>
        </p:spPr>
      </p:pic>
      <p:pic>
        <p:nvPicPr>
          <p:cNvPr id="39" name="图片 38">
            <a:extLst>
              <a:ext uri="{FF2B5EF4-FFF2-40B4-BE49-F238E27FC236}">
                <a16:creationId xmlns:a16="http://schemas.microsoft.com/office/drawing/2014/main" id="{ACD41250-F05B-406D-0709-0154881F79F8}"/>
              </a:ext>
            </a:extLst>
          </p:cNvPr>
          <p:cNvPicPr>
            <a:picLocks noChangeAspect="1"/>
          </p:cNvPicPr>
          <p:nvPr/>
        </p:nvPicPr>
        <p:blipFill>
          <a:blip r:embed="rId5"/>
          <a:stretch>
            <a:fillRect/>
          </a:stretch>
        </p:blipFill>
        <p:spPr>
          <a:xfrm>
            <a:off x="9000744" y="2239069"/>
            <a:ext cx="9296400" cy="1204911"/>
          </a:xfrm>
          <a:prstGeom prst="rect">
            <a:avLst/>
          </a:prstGeom>
        </p:spPr>
      </p:pic>
      <p:pic>
        <p:nvPicPr>
          <p:cNvPr id="41" name="图片 40">
            <a:extLst>
              <a:ext uri="{FF2B5EF4-FFF2-40B4-BE49-F238E27FC236}">
                <a16:creationId xmlns:a16="http://schemas.microsoft.com/office/drawing/2014/main" id="{9D220C04-2386-365E-4CAE-DF520B9CC32A}"/>
              </a:ext>
            </a:extLst>
          </p:cNvPr>
          <p:cNvPicPr>
            <a:picLocks noChangeAspect="1"/>
          </p:cNvPicPr>
          <p:nvPr/>
        </p:nvPicPr>
        <p:blipFill>
          <a:blip r:embed="rId6"/>
          <a:stretch>
            <a:fillRect/>
          </a:stretch>
        </p:blipFill>
        <p:spPr>
          <a:xfrm>
            <a:off x="10016829" y="6164528"/>
            <a:ext cx="8238744" cy="1387192"/>
          </a:xfrm>
          <a:prstGeom prst="rect">
            <a:avLst/>
          </a:prstGeom>
        </p:spPr>
      </p:pic>
      <p:pic>
        <p:nvPicPr>
          <p:cNvPr id="45" name="图片 44">
            <a:extLst>
              <a:ext uri="{FF2B5EF4-FFF2-40B4-BE49-F238E27FC236}">
                <a16:creationId xmlns:a16="http://schemas.microsoft.com/office/drawing/2014/main" id="{FBD562A7-4A6E-8FD5-3A6E-24ADC00858A8}"/>
              </a:ext>
            </a:extLst>
          </p:cNvPr>
          <p:cNvPicPr>
            <a:picLocks noChangeAspect="1"/>
          </p:cNvPicPr>
          <p:nvPr/>
        </p:nvPicPr>
        <p:blipFill rotWithShape="1">
          <a:blip r:embed="rId7"/>
          <a:srcRect l="27469"/>
          <a:stretch/>
        </p:blipFill>
        <p:spPr>
          <a:xfrm>
            <a:off x="8926748" y="3443980"/>
            <a:ext cx="9328826" cy="1387192"/>
          </a:xfrm>
          <a:prstGeom prst="rect">
            <a:avLst/>
          </a:prstGeom>
        </p:spPr>
      </p:pic>
      <p:pic>
        <p:nvPicPr>
          <p:cNvPr id="47" name="图片 46">
            <a:extLst>
              <a:ext uri="{FF2B5EF4-FFF2-40B4-BE49-F238E27FC236}">
                <a16:creationId xmlns:a16="http://schemas.microsoft.com/office/drawing/2014/main" id="{5895D329-AA03-2DD1-74B1-5E78C829D114}"/>
              </a:ext>
            </a:extLst>
          </p:cNvPr>
          <p:cNvPicPr>
            <a:picLocks noChangeAspect="1"/>
          </p:cNvPicPr>
          <p:nvPr/>
        </p:nvPicPr>
        <p:blipFill rotWithShape="1">
          <a:blip r:embed="rId8"/>
          <a:srcRect l="-1" r="36668"/>
          <a:stretch/>
        </p:blipFill>
        <p:spPr>
          <a:xfrm>
            <a:off x="8844862" y="4721451"/>
            <a:ext cx="9410711" cy="1388761"/>
          </a:xfrm>
          <a:prstGeom prst="rect">
            <a:avLst/>
          </a:prstGeom>
        </p:spPr>
      </p:pic>
      <p:sp>
        <p:nvSpPr>
          <p:cNvPr id="50" name="文本框 49">
            <a:extLst>
              <a:ext uri="{FF2B5EF4-FFF2-40B4-BE49-F238E27FC236}">
                <a16:creationId xmlns:a16="http://schemas.microsoft.com/office/drawing/2014/main" id="{64BB9AA6-0255-DD64-AC5B-A61AA4BF70B0}"/>
              </a:ext>
            </a:extLst>
          </p:cNvPr>
          <p:cNvSpPr txBox="1"/>
          <p:nvPr/>
        </p:nvSpPr>
        <p:spPr>
          <a:xfrm>
            <a:off x="9119000" y="6295680"/>
            <a:ext cx="915273" cy="923330"/>
          </a:xfrm>
          <a:prstGeom prst="rect">
            <a:avLst/>
          </a:prstGeom>
          <a:noFill/>
          <a:ln>
            <a:noFill/>
          </a:ln>
        </p:spPr>
        <p:txBody>
          <a:bodyPr wrap="square" rtlCol="0">
            <a:spAutoFit/>
          </a:bodyPr>
          <a:lstStyle/>
          <a:p>
            <a:endParaRPr lang="en-US" altLang="zh-CN" dirty="0"/>
          </a:p>
          <a:p>
            <a:pPr algn="ctr"/>
            <a:r>
              <a:rPr lang="en-US" altLang="zh-CN" dirty="0">
                <a:solidFill>
                  <a:schemeClr val="bg1">
                    <a:lumMod val="65000"/>
                  </a:schemeClr>
                </a:solidFill>
              </a:rPr>
              <a:t>…</a:t>
            </a:r>
          </a:p>
          <a:p>
            <a:pPr algn="ctr"/>
            <a:endParaRPr lang="zh-CN" altLang="en-US" dirty="0"/>
          </a:p>
        </p:txBody>
      </p:sp>
      <p:sp>
        <p:nvSpPr>
          <p:cNvPr id="51" name="矩形 50">
            <a:extLst>
              <a:ext uri="{FF2B5EF4-FFF2-40B4-BE49-F238E27FC236}">
                <a16:creationId xmlns:a16="http://schemas.microsoft.com/office/drawing/2014/main" id="{E98F1107-3173-2F19-23A3-9774EE8DEEE5}"/>
              </a:ext>
            </a:extLst>
          </p:cNvPr>
          <p:cNvSpPr/>
          <p:nvPr/>
        </p:nvSpPr>
        <p:spPr>
          <a:xfrm>
            <a:off x="9067800" y="6209590"/>
            <a:ext cx="990600" cy="1143709"/>
          </a:xfrm>
          <a:prstGeom prst="rect">
            <a:avLst/>
          </a:prstGeom>
          <a:no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5444" y="9284670"/>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8" name="AutoShape 8"/>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pic>
        <p:nvPicPr>
          <p:cNvPr id="12" name="图片 11">
            <a:extLst>
              <a:ext uri="{FF2B5EF4-FFF2-40B4-BE49-F238E27FC236}">
                <a16:creationId xmlns:a16="http://schemas.microsoft.com/office/drawing/2014/main" id="{882BEBD2-61FD-6513-9C9C-6CF08CDD63AC}"/>
              </a:ext>
            </a:extLst>
          </p:cNvPr>
          <p:cNvPicPr>
            <a:picLocks noChangeAspect="1"/>
          </p:cNvPicPr>
          <p:nvPr/>
        </p:nvPicPr>
        <p:blipFill>
          <a:blip r:embed="rId3"/>
          <a:stretch>
            <a:fillRect/>
          </a:stretch>
        </p:blipFill>
        <p:spPr>
          <a:xfrm>
            <a:off x="598695" y="3467100"/>
            <a:ext cx="4961128" cy="4832268"/>
          </a:xfrm>
          <a:prstGeom prst="rect">
            <a:avLst/>
          </a:prstGeom>
        </p:spPr>
      </p:pic>
      <p:sp>
        <p:nvSpPr>
          <p:cNvPr id="34" name="TextBox 18">
            <a:extLst>
              <a:ext uri="{FF2B5EF4-FFF2-40B4-BE49-F238E27FC236}">
                <a16:creationId xmlns:a16="http://schemas.microsoft.com/office/drawing/2014/main" id="{C3032D7C-5310-B3F9-FFA7-FC8FE3464E4D}"/>
              </a:ext>
            </a:extLst>
          </p:cNvPr>
          <p:cNvSpPr txBox="1"/>
          <p:nvPr/>
        </p:nvSpPr>
        <p:spPr>
          <a:xfrm>
            <a:off x="403180" y="1620388"/>
            <a:ext cx="5156643" cy="1200329"/>
          </a:xfrm>
          <a:prstGeom prst="rect">
            <a:avLst/>
          </a:prstGeom>
          <a:noFill/>
        </p:spPr>
        <p:txBody>
          <a:bodyPr wrap="square" rtlCol="0">
            <a:spAutoFit/>
          </a:bodyPr>
          <a:lstStyle/>
          <a:p>
            <a:pPr marL="285750" indent="-285750">
              <a:buFont typeface="Wingdings" pitchFamily="2" charset="2"/>
              <a:buChar char="Ø"/>
            </a:pPr>
            <a:r>
              <a:rPr lang="en-US" sz="2400" b="1" dirty="0"/>
              <a:t>Target Variable</a:t>
            </a:r>
          </a:p>
          <a:p>
            <a:r>
              <a:rPr lang="en-US" sz="2400" dirty="0"/>
              <a:t>      The data is slightly biased and the Null Error Rate is 0.62.</a:t>
            </a:r>
          </a:p>
        </p:txBody>
      </p:sp>
      <p:pic>
        <p:nvPicPr>
          <p:cNvPr id="58" name="图片 57">
            <a:extLst>
              <a:ext uri="{FF2B5EF4-FFF2-40B4-BE49-F238E27FC236}">
                <a16:creationId xmlns:a16="http://schemas.microsoft.com/office/drawing/2014/main" id="{EBDB1E09-8A1B-993D-4CBF-AC620D764C4B}"/>
              </a:ext>
            </a:extLst>
          </p:cNvPr>
          <p:cNvPicPr>
            <a:picLocks noChangeAspect="1"/>
          </p:cNvPicPr>
          <p:nvPr/>
        </p:nvPicPr>
        <p:blipFill>
          <a:blip r:embed="rId4"/>
          <a:stretch>
            <a:fillRect/>
          </a:stretch>
        </p:blipFill>
        <p:spPr>
          <a:xfrm>
            <a:off x="6409944" y="2372617"/>
            <a:ext cx="11887200" cy="3350611"/>
          </a:xfrm>
          <a:prstGeom prst="rect">
            <a:avLst/>
          </a:prstGeom>
        </p:spPr>
      </p:pic>
      <p:pic>
        <p:nvPicPr>
          <p:cNvPr id="60" name="图片 59">
            <a:extLst>
              <a:ext uri="{FF2B5EF4-FFF2-40B4-BE49-F238E27FC236}">
                <a16:creationId xmlns:a16="http://schemas.microsoft.com/office/drawing/2014/main" id="{536D90B2-2133-1F41-B5D7-9F021A242269}"/>
              </a:ext>
            </a:extLst>
          </p:cNvPr>
          <p:cNvPicPr>
            <a:picLocks noChangeAspect="1"/>
          </p:cNvPicPr>
          <p:nvPr/>
        </p:nvPicPr>
        <p:blipFill>
          <a:blip r:embed="rId5"/>
          <a:stretch>
            <a:fillRect/>
          </a:stretch>
        </p:blipFill>
        <p:spPr>
          <a:xfrm>
            <a:off x="6400800" y="5724290"/>
            <a:ext cx="11909314" cy="3348585"/>
          </a:xfrm>
          <a:prstGeom prst="rect">
            <a:avLst/>
          </a:prstGeom>
        </p:spPr>
      </p:pic>
      <p:sp>
        <p:nvSpPr>
          <p:cNvPr id="61" name="TextBox 18">
            <a:extLst>
              <a:ext uri="{FF2B5EF4-FFF2-40B4-BE49-F238E27FC236}">
                <a16:creationId xmlns:a16="http://schemas.microsoft.com/office/drawing/2014/main" id="{1FA82168-EFCF-3FD8-37DA-7347E96998FE}"/>
              </a:ext>
            </a:extLst>
          </p:cNvPr>
          <p:cNvSpPr txBox="1"/>
          <p:nvPr/>
        </p:nvSpPr>
        <p:spPr>
          <a:xfrm>
            <a:off x="6248400" y="1435893"/>
            <a:ext cx="11353800" cy="830997"/>
          </a:xfrm>
          <a:prstGeom prst="rect">
            <a:avLst/>
          </a:prstGeom>
          <a:noFill/>
        </p:spPr>
        <p:txBody>
          <a:bodyPr wrap="square" rtlCol="0">
            <a:spAutoFit/>
          </a:bodyPr>
          <a:lstStyle/>
          <a:p>
            <a:pPr marL="285750" indent="-285750">
              <a:buFont typeface="Wingdings" pitchFamily="2" charset="2"/>
              <a:buChar char="Ø"/>
            </a:pPr>
            <a:r>
              <a:rPr lang="en-US" sz="2400" b="1" dirty="0"/>
              <a:t>Explanatory Variable</a:t>
            </a:r>
          </a:p>
          <a:p>
            <a:r>
              <a:rPr lang="en-US" sz="2400" dirty="0"/>
              <a:t>      The dimension of the dataset is 112,233 rows and 20 columns.</a:t>
            </a:r>
          </a:p>
        </p:txBody>
      </p:sp>
      <p:sp>
        <p:nvSpPr>
          <p:cNvPr id="62" name="TextBox 12">
            <a:extLst>
              <a:ext uri="{FF2B5EF4-FFF2-40B4-BE49-F238E27FC236}">
                <a16:creationId xmlns:a16="http://schemas.microsoft.com/office/drawing/2014/main" id="{E518CE24-CF4C-F62B-0CB3-3240B1F46A8A}"/>
              </a:ext>
            </a:extLst>
          </p:cNvPr>
          <p:cNvSpPr txBox="1"/>
          <p:nvPr/>
        </p:nvSpPr>
        <p:spPr>
          <a:xfrm>
            <a:off x="403180" y="264803"/>
            <a:ext cx="16825000" cy="697948"/>
          </a:xfrm>
          <a:prstGeom prst="rect">
            <a:avLst/>
          </a:prstGeom>
        </p:spPr>
        <p:txBody>
          <a:bodyPr lIns="0" tIns="0" rIns="0" bIns="0" rtlCol="0" anchor="t">
            <a:spAutoFit/>
          </a:bodyPr>
          <a:lstStyle/>
          <a:p>
            <a:pPr algn="l">
              <a:lnSpc>
                <a:spcPts val="5832"/>
              </a:lnSpc>
            </a:pPr>
            <a:r>
              <a:rPr lang="en-US" sz="4800" dirty="0">
                <a:solidFill>
                  <a:srgbClr val="002142"/>
                </a:solidFill>
                <a:latin typeface="Arimo"/>
              </a:rPr>
              <a:t>5.Prepped Data Overview</a:t>
            </a:r>
          </a:p>
        </p:txBody>
      </p:sp>
    </p:spTree>
    <p:extLst>
      <p:ext uri="{BB962C8B-B14F-4D97-AF65-F5344CB8AC3E}">
        <p14:creationId xmlns:p14="http://schemas.microsoft.com/office/powerpoint/2010/main" val="20091970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9"/>
          <p:cNvSpPr/>
          <p:nvPr/>
        </p:nvSpPr>
        <p:spPr>
          <a:xfrm rot="2010958">
            <a:off x="15571894" y="-1094582"/>
            <a:ext cx="3312570" cy="2818696"/>
          </a:xfrm>
          <a:custGeom>
            <a:avLst/>
            <a:gdLst/>
            <a:ahLst/>
            <a:cxnLst/>
            <a:rect l="l" t="t" r="r" b="b"/>
            <a:pathLst>
              <a:path w="3312570" h="2818696">
                <a:moveTo>
                  <a:pt x="0" y="0"/>
                </a:moveTo>
                <a:lnTo>
                  <a:pt x="3312570" y="0"/>
                </a:lnTo>
                <a:lnTo>
                  <a:pt x="3312570" y="2818696"/>
                </a:lnTo>
                <a:lnTo>
                  <a:pt x="0" y="28186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5444" y="9284670"/>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8" name="AutoShape 8"/>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grpSp>
        <p:nvGrpSpPr>
          <p:cNvPr id="9" name="Group 9"/>
          <p:cNvGrpSpPr/>
          <p:nvPr/>
        </p:nvGrpSpPr>
        <p:grpSpPr>
          <a:xfrm>
            <a:off x="0" y="-19048"/>
            <a:ext cx="18302587" cy="9326880"/>
            <a:chOff x="0" y="0"/>
            <a:chExt cx="4820435" cy="2456462"/>
          </a:xfrm>
        </p:grpSpPr>
        <p:sp>
          <p:nvSpPr>
            <p:cNvPr id="10" name="Freeform 10"/>
            <p:cNvSpPr/>
            <p:nvPr/>
          </p:nvSpPr>
          <p:spPr>
            <a:xfrm>
              <a:off x="0" y="0"/>
              <a:ext cx="4820434" cy="2456462"/>
            </a:xfrm>
            <a:custGeom>
              <a:avLst/>
              <a:gdLst/>
              <a:ahLst/>
              <a:cxnLst/>
              <a:rect l="l" t="t" r="r" b="b"/>
              <a:pathLst>
                <a:path w="4820434" h="2456462">
                  <a:moveTo>
                    <a:pt x="0" y="0"/>
                  </a:moveTo>
                  <a:lnTo>
                    <a:pt x="4820434" y="0"/>
                  </a:lnTo>
                  <a:lnTo>
                    <a:pt x="4820434" y="2456462"/>
                  </a:lnTo>
                  <a:lnTo>
                    <a:pt x="0" y="2456462"/>
                  </a:lnTo>
                  <a:close/>
                </a:path>
              </a:pathLst>
            </a:custGeom>
            <a:solidFill>
              <a:srgbClr val="FFFFFF">
                <a:alpha val="90980"/>
              </a:srgbClr>
            </a:solidFill>
          </p:spPr>
          <p:txBody>
            <a:bodyPr/>
            <a:lstStyle/>
            <a:p>
              <a:endParaRPr lang="en-US"/>
            </a:p>
          </p:txBody>
        </p:sp>
        <p:sp>
          <p:nvSpPr>
            <p:cNvPr id="11" name="TextBox 11"/>
            <p:cNvSpPr txBox="1"/>
            <p:nvPr/>
          </p:nvSpPr>
          <p:spPr>
            <a:xfrm>
              <a:off x="0" y="-19050"/>
              <a:ext cx="4820435" cy="2475512"/>
            </a:xfrm>
            <a:prstGeom prst="rect">
              <a:avLst/>
            </a:prstGeom>
          </p:spPr>
          <p:txBody>
            <a:bodyPr lIns="50800" tIns="50800" rIns="50800" bIns="50800" rtlCol="0" anchor="ctr"/>
            <a:lstStyle/>
            <a:p>
              <a:pPr algn="ctr">
                <a:lnSpc>
                  <a:spcPts val="2160"/>
                </a:lnSpc>
              </a:pPr>
              <a:endParaRPr/>
            </a:p>
          </p:txBody>
        </p:sp>
      </p:grpSp>
      <p:sp>
        <p:nvSpPr>
          <p:cNvPr id="12" name="TextBox 12"/>
          <p:cNvSpPr txBox="1"/>
          <p:nvPr/>
        </p:nvSpPr>
        <p:spPr>
          <a:xfrm>
            <a:off x="403180" y="264803"/>
            <a:ext cx="16825000" cy="697948"/>
          </a:xfrm>
          <a:prstGeom prst="rect">
            <a:avLst/>
          </a:prstGeom>
        </p:spPr>
        <p:txBody>
          <a:bodyPr lIns="0" tIns="0" rIns="0" bIns="0" rtlCol="0" anchor="t">
            <a:spAutoFit/>
          </a:bodyPr>
          <a:lstStyle/>
          <a:p>
            <a:pPr algn="l">
              <a:lnSpc>
                <a:spcPts val="5832"/>
              </a:lnSpc>
            </a:pPr>
            <a:r>
              <a:rPr lang="en-US" sz="4800" dirty="0">
                <a:solidFill>
                  <a:srgbClr val="002142"/>
                </a:solidFill>
                <a:latin typeface="Arimo"/>
              </a:rPr>
              <a:t>5.Prepped Data Review</a:t>
            </a:r>
          </a:p>
        </p:txBody>
      </p:sp>
      <p:pic>
        <p:nvPicPr>
          <p:cNvPr id="21" name="图片 20">
            <a:extLst>
              <a:ext uri="{FF2B5EF4-FFF2-40B4-BE49-F238E27FC236}">
                <a16:creationId xmlns:a16="http://schemas.microsoft.com/office/drawing/2014/main" id="{1B08A970-AB22-F307-8190-152BCEECDDC5}"/>
              </a:ext>
            </a:extLst>
          </p:cNvPr>
          <p:cNvPicPr>
            <a:picLocks noChangeAspect="1"/>
          </p:cNvPicPr>
          <p:nvPr/>
        </p:nvPicPr>
        <p:blipFill>
          <a:blip r:embed="rId5"/>
          <a:stretch>
            <a:fillRect/>
          </a:stretch>
        </p:blipFill>
        <p:spPr>
          <a:xfrm>
            <a:off x="8984283" y="-20109"/>
            <a:ext cx="9303717" cy="9303717"/>
          </a:xfrm>
          <a:prstGeom prst="rect">
            <a:avLst/>
          </a:prstGeom>
        </p:spPr>
      </p:pic>
      <p:pic>
        <p:nvPicPr>
          <p:cNvPr id="23" name="图片 22">
            <a:extLst>
              <a:ext uri="{FF2B5EF4-FFF2-40B4-BE49-F238E27FC236}">
                <a16:creationId xmlns:a16="http://schemas.microsoft.com/office/drawing/2014/main" id="{AC6CBDDB-C9A4-8C37-3589-6717DC4A9EDD}"/>
              </a:ext>
            </a:extLst>
          </p:cNvPr>
          <p:cNvPicPr>
            <a:picLocks noChangeAspect="1"/>
          </p:cNvPicPr>
          <p:nvPr/>
        </p:nvPicPr>
        <p:blipFill>
          <a:blip r:embed="rId6"/>
          <a:stretch>
            <a:fillRect/>
          </a:stretch>
        </p:blipFill>
        <p:spPr>
          <a:xfrm>
            <a:off x="390210" y="2444933"/>
            <a:ext cx="7630810" cy="6862899"/>
          </a:xfrm>
          <a:prstGeom prst="rect">
            <a:avLst/>
          </a:prstGeom>
        </p:spPr>
      </p:pic>
      <p:sp>
        <p:nvSpPr>
          <p:cNvPr id="25" name="文本框 24">
            <a:extLst>
              <a:ext uri="{FF2B5EF4-FFF2-40B4-BE49-F238E27FC236}">
                <a16:creationId xmlns:a16="http://schemas.microsoft.com/office/drawing/2014/main" id="{1C4465A1-2248-A154-6588-C48602738CA1}"/>
              </a:ext>
            </a:extLst>
          </p:cNvPr>
          <p:cNvSpPr txBox="1"/>
          <p:nvPr/>
        </p:nvSpPr>
        <p:spPr>
          <a:xfrm>
            <a:off x="19454" y="1072392"/>
            <a:ext cx="8950241" cy="1015663"/>
          </a:xfrm>
          <a:prstGeom prst="rect">
            <a:avLst/>
          </a:prstGeom>
          <a:solidFill>
            <a:schemeClr val="tx1">
              <a:lumMod val="85000"/>
              <a:lumOff val="15000"/>
            </a:schemeClr>
          </a:solidFill>
        </p:spPr>
        <p:txBody>
          <a:bodyPr wrap="square">
            <a:spAutoFit/>
          </a:bodyPr>
          <a:lstStyle/>
          <a:p>
            <a:r>
              <a:rPr lang="en-US" altLang="zh-CN" sz="1200" b="0" dirty="0">
                <a:solidFill>
                  <a:srgbClr val="9CDCFE"/>
                </a:solidFill>
                <a:effectLst/>
                <a:highlight>
                  <a:srgbClr val="1E1E1E"/>
                </a:highlight>
                <a:latin typeface="Consolas" panose="020B0609020204030204" pitchFamily="49" charset="0"/>
              </a:rPr>
              <a:t>columns</a:t>
            </a:r>
            <a:r>
              <a:rPr lang="en-US" altLang="zh-CN" sz="1200" b="0" dirty="0">
                <a:solidFill>
                  <a:srgbClr val="D4D4D4"/>
                </a:solidFill>
                <a:effectLst/>
                <a:highlight>
                  <a:srgbClr val="1E1E1E"/>
                </a:highlight>
                <a:latin typeface="Consolas" panose="020B0609020204030204" pitchFamily="49" charset="0"/>
              </a:rPr>
              <a:t> =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lead_time</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stays_in_weekend_nights</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stays_in_week_nights</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previous_cancellations</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a:t>
            </a:r>
          </a:p>
          <a:p>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booking_changes</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adr</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required_car_parking_spaces</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total_of_special_requests</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'temp'</a:t>
            </a:r>
            <a:r>
              <a:rPr lang="en-US" altLang="zh-CN" sz="1200" b="0" dirty="0">
                <a:solidFill>
                  <a:srgbClr val="D4D4D4"/>
                </a:solidFill>
                <a:effectLst/>
                <a:highlight>
                  <a:srgbClr val="1E1E1E"/>
                </a:highlight>
                <a:latin typeface="Consolas" panose="020B0609020204030204" pitchFamily="49" charset="0"/>
              </a:rPr>
              <a:t>,</a:t>
            </a:r>
          </a:p>
          <a:p>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'windspeed'</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'visibility'</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reserved_room_change</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hotel_City</a:t>
            </a:r>
            <a:r>
              <a:rPr lang="en-US" altLang="zh-CN" sz="1200" b="0" dirty="0">
                <a:solidFill>
                  <a:srgbClr val="CE9178"/>
                </a:solidFill>
                <a:effectLst/>
                <a:highlight>
                  <a:srgbClr val="1E1E1E"/>
                </a:highlight>
                <a:latin typeface="Consolas" panose="020B0609020204030204" pitchFamily="49" charset="0"/>
              </a:rPr>
              <a:t> Hotel'</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meal_BB</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meal_HB</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a:t>
            </a:r>
          </a:p>
          <a:p>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deposit_type_No</a:t>
            </a:r>
            <a:r>
              <a:rPr lang="en-US" altLang="zh-CN" sz="1200" b="0" dirty="0">
                <a:solidFill>
                  <a:srgbClr val="CE9178"/>
                </a:solidFill>
                <a:effectLst/>
                <a:highlight>
                  <a:srgbClr val="1E1E1E"/>
                </a:highlight>
                <a:latin typeface="Consolas" panose="020B0609020204030204" pitchFamily="49" charset="0"/>
              </a:rPr>
              <a:t> Deposit'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customer_type_Transient</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distribution_channel_GDS</a:t>
            </a:r>
            <a:r>
              <a:rPr lang="en-US" altLang="zh-CN" sz="1200" b="0" dirty="0">
                <a:solidFill>
                  <a:srgbClr val="CE9178"/>
                </a:solidFill>
                <a:effectLst/>
                <a:highlight>
                  <a:srgbClr val="1E1E1E"/>
                </a:highlight>
                <a:latin typeface="Consolas" panose="020B0609020204030204" pitchFamily="49" charset="0"/>
              </a:rPr>
              <a:t>'</a:t>
            </a:r>
            <a:r>
              <a:rPr lang="en-US" altLang="zh-CN" sz="1200" b="0" dirty="0">
                <a:solidFill>
                  <a:srgbClr val="D4D4D4"/>
                </a:solidFill>
                <a:effectLst/>
                <a:highlight>
                  <a:srgbClr val="1E1E1E"/>
                </a:highlight>
                <a:latin typeface="Consolas" panose="020B0609020204030204" pitchFamily="49" charset="0"/>
              </a:rPr>
              <a:t>, </a:t>
            </a:r>
          </a:p>
          <a:p>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market_segment_Offline</a:t>
            </a:r>
            <a:r>
              <a:rPr lang="en-US" altLang="zh-CN" sz="1200" b="0" dirty="0">
                <a:solidFill>
                  <a:srgbClr val="CE9178"/>
                </a:solidFill>
                <a:effectLst/>
                <a:highlight>
                  <a:srgbClr val="1E1E1E"/>
                </a:highlight>
                <a:latin typeface="Consolas" panose="020B0609020204030204" pitchFamily="49" charset="0"/>
              </a:rPr>
              <a:t> TA/TO'</a:t>
            </a:r>
            <a:r>
              <a:rPr lang="en-US" altLang="zh-CN" sz="1200" b="0" dirty="0">
                <a:solidFill>
                  <a:srgbClr val="D4D4D4"/>
                </a:solidFill>
                <a:effectLst/>
                <a:highlight>
                  <a:srgbClr val="1E1E1E"/>
                </a:highlight>
                <a:latin typeface="Consolas" panose="020B0609020204030204" pitchFamily="49" charset="0"/>
              </a:rPr>
              <a:t>, </a:t>
            </a:r>
            <a:r>
              <a:rPr lang="en-US" altLang="zh-CN" sz="1200" b="0" dirty="0">
                <a:solidFill>
                  <a:srgbClr val="CE9178"/>
                </a:solidFill>
                <a:effectLst/>
                <a:highlight>
                  <a:srgbClr val="1E1E1E"/>
                </a:highlight>
                <a:latin typeface="Consolas" panose="020B0609020204030204" pitchFamily="49" charset="0"/>
              </a:rPr>
              <a:t>'</a:t>
            </a:r>
            <a:r>
              <a:rPr lang="en-US" altLang="zh-CN" sz="1200" b="0" dirty="0" err="1">
                <a:solidFill>
                  <a:srgbClr val="CE9178"/>
                </a:solidFill>
                <a:effectLst/>
                <a:highlight>
                  <a:srgbClr val="1E1E1E"/>
                </a:highlight>
                <a:latin typeface="Consolas" panose="020B0609020204030204" pitchFamily="49" charset="0"/>
              </a:rPr>
              <a:t>market_segment_Online</a:t>
            </a:r>
            <a:r>
              <a:rPr lang="en-US" altLang="zh-CN" sz="1200" b="0" dirty="0">
                <a:solidFill>
                  <a:srgbClr val="CE9178"/>
                </a:solidFill>
                <a:effectLst/>
                <a:highlight>
                  <a:srgbClr val="1E1E1E"/>
                </a:highlight>
                <a:latin typeface="Consolas" panose="020B0609020204030204" pitchFamily="49" charset="0"/>
              </a:rPr>
              <a:t> TA'</a:t>
            </a:r>
            <a:r>
              <a:rPr lang="en-US" altLang="zh-CN" sz="1200" b="0" dirty="0">
                <a:solidFill>
                  <a:srgbClr val="D4D4D4"/>
                </a:solidFill>
                <a:effectLst/>
                <a:highlight>
                  <a:srgbClr val="1E1E1E"/>
                </a:highlight>
                <a:latin typeface="Consolas" panose="020B0609020204030204" pitchFamily="49" charset="0"/>
              </a:rPr>
              <a:t>]</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5444" y="9284670"/>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7" name="AutoShape 7"/>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3" name="TextBox 13"/>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4" name="TextBox 14"/>
          <p:cNvSpPr txBox="1"/>
          <p:nvPr/>
        </p:nvSpPr>
        <p:spPr>
          <a:xfrm>
            <a:off x="403180" y="264803"/>
            <a:ext cx="16825000" cy="666849"/>
          </a:xfrm>
          <a:prstGeom prst="rect">
            <a:avLst/>
          </a:prstGeom>
        </p:spPr>
        <p:txBody>
          <a:bodyPr lIns="0" tIns="0" rIns="0" bIns="0" rtlCol="0" anchor="t">
            <a:spAutoFit/>
          </a:bodyPr>
          <a:lstStyle/>
          <a:p>
            <a:pPr algn="l">
              <a:lnSpc>
                <a:spcPts val="5248"/>
              </a:lnSpc>
            </a:pPr>
            <a:r>
              <a:rPr lang="en-US" sz="4800" dirty="0">
                <a:solidFill>
                  <a:srgbClr val="002142"/>
                </a:solidFill>
                <a:latin typeface="Arimo"/>
              </a:rPr>
              <a:t>6.ARIMA Model</a:t>
            </a:r>
          </a:p>
        </p:txBody>
      </p:sp>
      <p:sp>
        <p:nvSpPr>
          <p:cNvPr id="15" name="TextBox 15"/>
          <p:cNvSpPr txBox="1"/>
          <p:nvPr/>
        </p:nvSpPr>
        <p:spPr>
          <a:xfrm>
            <a:off x="226633" y="1048550"/>
            <a:ext cx="17732798" cy="369332"/>
          </a:xfrm>
          <a:prstGeom prst="rect">
            <a:avLst/>
          </a:prstGeom>
        </p:spPr>
        <p:txBody>
          <a:bodyPr lIns="0" tIns="0" rIns="0" bIns="0" rtlCol="0" anchor="t">
            <a:spAutoFit/>
          </a:bodyPr>
          <a:lstStyle/>
          <a:p>
            <a:r>
              <a:rPr lang="en-US" sz="2400" b="1" i="0" dirty="0">
                <a:solidFill>
                  <a:srgbClr val="0D0D0D"/>
                </a:solidFill>
                <a:effectLst/>
                <a:highlight>
                  <a:srgbClr val="FFFFFF"/>
                </a:highlight>
                <a:latin typeface="Söhne"/>
              </a:rPr>
              <a:t>Hypothesis:</a:t>
            </a:r>
            <a:r>
              <a:rPr lang="zh-CN" altLang="en-US" sz="2400" b="1" i="0" dirty="0">
                <a:solidFill>
                  <a:srgbClr val="0D0D0D"/>
                </a:solidFill>
                <a:effectLst/>
                <a:highlight>
                  <a:srgbClr val="FFFFFF"/>
                </a:highlight>
                <a:latin typeface="Söhne"/>
              </a:rPr>
              <a:t> </a:t>
            </a:r>
            <a:r>
              <a:rPr lang="en-US" sz="2400" b="0" i="0" dirty="0">
                <a:solidFill>
                  <a:srgbClr val="0D0D0D"/>
                </a:solidFill>
                <a:effectLst/>
                <a:highlight>
                  <a:srgbClr val="FFFFFF"/>
                </a:highlight>
                <a:latin typeface="Söhne"/>
              </a:rPr>
              <a:t>The variations in  hotel booking volumes are significantly influenced by inherent time series trends.</a:t>
            </a:r>
            <a:endParaRPr lang="en-US" sz="2400" dirty="0"/>
          </a:p>
        </p:txBody>
      </p:sp>
      <p:pic>
        <p:nvPicPr>
          <p:cNvPr id="10" name="Picture 9">
            <a:extLst>
              <a:ext uri="{FF2B5EF4-FFF2-40B4-BE49-F238E27FC236}">
                <a16:creationId xmlns:a16="http://schemas.microsoft.com/office/drawing/2014/main" id="{42C31F75-0C75-43F0-0E9A-D423C9D45ED1}"/>
              </a:ext>
            </a:extLst>
          </p:cNvPr>
          <p:cNvPicPr>
            <a:picLocks noChangeAspect="1"/>
          </p:cNvPicPr>
          <p:nvPr/>
        </p:nvPicPr>
        <p:blipFill>
          <a:blip r:embed="rId4"/>
          <a:stretch>
            <a:fillRect/>
          </a:stretch>
        </p:blipFill>
        <p:spPr>
          <a:xfrm>
            <a:off x="226633" y="7309961"/>
            <a:ext cx="8266590" cy="874705"/>
          </a:xfrm>
          <a:prstGeom prst="rect">
            <a:avLst/>
          </a:prstGeom>
        </p:spPr>
      </p:pic>
      <p:pic>
        <p:nvPicPr>
          <p:cNvPr id="11" name="Picture 10">
            <a:extLst>
              <a:ext uri="{FF2B5EF4-FFF2-40B4-BE49-F238E27FC236}">
                <a16:creationId xmlns:a16="http://schemas.microsoft.com/office/drawing/2014/main" id="{732A0A7C-D31E-EC60-4AF8-2495A11A5F59}"/>
              </a:ext>
            </a:extLst>
          </p:cNvPr>
          <p:cNvPicPr>
            <a:picLocks noChangeAspect="1"/>
          </p:cNvPicPr>
          <p:nvPr/>
        </p:nvPicPr>
        <p:blipFill>
          <a:blip r:embed="rId5"/>
          <a:stretch>
            <a:fillRect/>
          </a:stretch>
        </p:blipFill>
        <p:spPr>
          <a:xfrm>
            <a:off x="8972270" y="3192708"/>
            <a:ext cx="8266590" cy="1143129"/>
          </a:xfrm>
          <a:prstGeom prst="rect">
            <a:avLst/>
          </a:prstGeom>
        </p:spPr>
      </p:pic>
      <p:pic>
        <p:nvPicPr>
          <p:cNvPr id="16" name="Picture 15">
            <a:extLst>
              <a:ext uri="{FF2B5EF4-FFF2-40B4-BE49-F238E27FC236}">
                <a16:creationId xmlns:a16="http://schemas.microsoft.com/office/drawing/2014/main" id="{E2510E85-914A-7C8D-06AB-3F11A462985A}"/>
              </a:ext>
            </a:extLst>
          </p:cNvPr>
          <p:cNvPicPr>
            <a:picLocks noChangeAspect="1"/>
          </p:cNvPicPr>
          <p:nvPr/>
        </p:nvPicPr>
        <p:blipFill>
          <a:blip r:embed="rId6"/>
          <a:stretch>
            <a:fillRect/>
          </a:stretch>
        </p:blipFill>
        <p:spPr>
          <a:xfrm>
            <a:off x="56240" y="3505179"/>
            <a:ext cx="8266589" cy="2024967"/>
          </a:xfrm>
          <a:prstGeom prst="rect">
            <a:avLst/>
          </a:prstGeom>
        </p:spPr>
      </p:pic>
      <p:pic>
        <p:nvPicPr>
          <p:cNvPr id="18" name="Picture 17">
            <a:extLst>
              <a:ext uri="{FF2B5EF4-FFF2-40B4-BE49-F238E27FC236}">
                <a16:creationId xmlns:a16="http://schemas.microsoft.com/office/drawing/2014/main" id="{5A2D1976-6210-F192-9483-E186492F30D0}"/>
              </a:ext>
            </a:extLst>
          </p:cNvPr>
          <p:cNvPicPr>
            <a:picLocks noChangeAspect="1"/>
          </p:cNvPicPr>
          <p:nvPr/>
        </p:nvPicPr>
        <p:blipFill>
          <a:blip r:embed="rId7"/>
          <a:stretch>
            <a:fillRect/>
          </a:stretch>
        </p:blipFill>
        <p:spPr>
          <a:xfrm>
            <a:off x="5183966" y="1790360"/>
            <a:ext cx="1565018" cy="1161142"/>
          </a:xfrm>
          <a:prstGeom prst="rect">
            <a:avLst/>
          </a:prstGeom>
        </p:spPr>
      </p:pic>
      <p:sp>
        <p:nvSpPr>
          <p:cNvPr id="20" name="TextBox 19">
            <a:extLst>
              <a:ext uri="{FF2B5EF4-FFF2-40B4-BE49-F238E27FC236}">
                <a16:creationId xmlns:a16="http://schemas.microsoft.com/office/drawing/2014/main" id="{C82E535A-85B3-005A-9FA1-CDD522461FB0}"/>
              </a:ext>
            </a:extLst>
          </p:cNvPr>
          <p:cNvSpPr txBox="1"/>
          <p:nvPr/>
        </p:nvSpPr>
        <p:spPr>
          <a:xfrm>
            <a:off x="226633" y="1898256"/>
            <a:ext cx="4838040" cy="523220"/>
          </a:xfrm>
          <a:prstGeom prst="rect">
            <a:avLst/>
          </a:prstGeom>
          <a:noFill/>
        </p:spPr>
        <p:txBody>
          <a:bodyPr wrap="square">
            <a:spAutoFit/>
          </a:bodyPr>
          <a:lstStyle/>
          <a:p>
            <a:r>
              <a:rPr lang="en-US" sz="1400" b="0" dirty="0">
                <a:solidFill>
                  <a:srgbClr val="001080"/>
                </a:solidFill>
                <a:effectLst/>
                <a:highlight>
                  <a:srgbClr val="FFFFFF"/>
                </a:highlight>
                <a:latin typeface="Menlo" panose="020B0609030804020204" pitchFamily="49" charset="0"/>
              </a:rPr>
              <a:t>hotel</a:t>
            </a:r>
            <a:r>
              <a:rPr lang="en-US" sz="1400" b="0" dirty="0">
                <a:solidFill>
                  <a:srgbClr val="3B3B3B"/>
                </a:solidFill>
                <a:effectLst/>
                <a:highlight>
                  <a:srgbClr val="FFFFFF"/>
                </a:highlight>
                <a:latin typeface="Menlo" panose="020B0609030804020204" pitchFamily="49" charset="0"/>
              </a:rPr>
              <a:t>.</a:t>
            </a:r>
            <a:r>
              <a:rPr lang="en-US" sz="1400" b="0" dirty="0">
                <a:solidFill>
                  <a:srgbClr val="795E26"/>
                </a:solidFill>
                <a:effectLst/>
                <a:highlight>
                  <a:srgbClr val="FFFFFF"/>
                </a:highlight>
                <a:latin typeface="Menlo" panose="020B0609030804020204" pitchFamily="49" charset="0"/>
              </a:rPr>
              <a:t>set_index</a:t>
            </a:r>
            <a:r>
              <a:rPr lang="en-US" sz="1400" b="0" dirty="0">
                <a:solidFill>
                  <a:srgbClr val="3B3B3B"/>
                </a:solidFill>
                <a:effectLst/>
                <a:highlight>
                  <a:srgbClr val="FFFFFF"/>
                </a:highlight>
                <a:latin typeface="Menlo" panose="020B0609030804020204" pitchFamily="49" charset="0"/>
              </a:rPr>
              <a:t>(</a:t>
            </a:r>
            <a:r>
              <a:rPr lang="en-US" sz="1400" b="0" dirty="0">
                <a:solidFill>
                  <a:srgbClr val="A31515"/>
                </a:solidFill>
                <a:effectLst/>
                <a:highlight>
                  <a:srgbClr val="FFFFFF"/>
                </a:highlight>
                <a:latin typeface="Menlo" panose="020B0609030804020204" pitchFamily="49" charset="0"/>
              </a:rPr>
              <a:t>'datetime'</a:t>
            </a:r>
            <a:r>
              <a:rPr lang="en-US" sz="1400" b="0" dirty="0">
                <a:solidFill>
                  <a:srgbClr val="3B3B3B"/>
                </a:solidFill>
                <a:effectLst/>
                <a:highlight>
                  <a:srgbClr val="FFFFFF"/>
                </a:highlight>
                <a:latin typeface="Menlo" panose="020B0609030804020204" pitchFamily="49" charset="0"/>
              </a:rPr>
              <a:t>, </a:t>
            </a:r>
            <a:r>
              <a:rPr lang="en-US" sz="1400" b="0" dirty="0">
                <a:solidFill>
                  <a:srgbClr val="001080"/>
                </a:solidFill>
                <a:effectLst/>
                <a:highlight>
                  <a:srgbClr val="FFFFFF"/>
                </a:highlight>
                <a:latin typeface="Menlo" panose="020B0609030804020204" pitchFamily="49" charset="0"/>
              </a:rPr>
              <a:t>inplace</a:t>
            </a:r>
            <a:r>
              <a:rPr lang="en-US" sz="1400" b="0" dirty="0">
                <a:solidFill>
                  <a:srgbClr val="000000"/>
                </a:solidFill>
                <a:effectLst/>
                <a:highlight>
                  <a:srgbClr val="FFFFFF"/>
                </a:highlight>
                <a:latin typeface="Menlo" panose="020B0609030804020204" pitchFamily="49" charset="0"/>
              </a:rPr>
              <a:t>=</a:t>
            </a:r>
            <a:r>
              <a:rPr lang="en-US" sz="1400" b="0" dirty="0">
                <a:solidFill>
                  <a:srgbClr val="0000FF"/>
                </a:solidFill>
                <a:effectLst/>
                <a:highlight>
                  <a:srgbClr val="FFFFFF"/>
                </a:highlight>
                <a:latin typeface="Menlo" panose="020B0609030804020204" pitchFamily="49" charset="0"/>
              </a:rPr>
              <a:t>True</a:t>
            </a:r>
            <a:r>
              <a:rPr lang="en-US" sz="1400" b="0" dirty="0">
                <a:solidFill>
                  <a:srgbClr val="3B3B3B"/>
                </a:solidFill>
                <a:effectLst/>
                <a:highlight>
                  <a:srgbClr val="FFFFFF"/>
                </a:highlight>
                <a:latin typeface="Menlo" panose="020B0609030804020204" pitchFamily="49" charset="0"/>
              </a:rPr>
              <a:t>)</a:t>
            </a:r>
            <a:br>
              <a:rPr lang="en-US" sz="1400" b="0" dirty="0">
                <a:solidFill>
                  <a:srgbClr val="3B3B3B"/>
                </a:solidFill>
                <a:effectLst/>
                <a:highlight>
                  <a:srgbClr val="FFFFFF"/>
                </a:highlight>
                <a:latin typeface="Menlo" panose="020B0609030804020204" pitchFamily="49" charset="0"/>
              </a:rPr>
            </a:br>
            <a:r>
              <a:rPr lang="en-US" sz="1400" b="0" dirty="0">
                <a:solidFill>
                  <a:srgbClr val="001080"/>
                </a:solidFill>
                <a:effectLst/>
                <a:highlight>
                  <a:srgbClr val="FFFFFF"/>
                </a:highlight>
                <a:latin typeface="Menlo" panose="020B0609030804020204" pitchFamily="49" charset="0"/>
              </a:rPr>
              <a:t>daily_bookings</a:t>
            </a:r>
            <a:r>
              <a:rPr lang="en-US" sz="1400" b="0" dirty="0">
                <a:solidFill>
                  <a:srgbClr val="3B3B3B"/>
                </a:solidFill>
                <a:effectLst/>
                <a:highlight>
                  <a:srgbClr val="FFFFFF"/>
                </a:highlight>
                <a:latin typeface="Menlo" panose="020B0609030804020204" pitchFamily="49" charset="0"/>
              </a:rPr>
              <a:t> </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 </a:t>
            </a:r>
            <a:r>
              <a:rPr lang="en-US" sz="1400" b="0" dirty="0">
                <a:solidFill>
                  <a:srgbClr val="001080"/>
                </a:solidFill>
                <a:effectLst/>
                <a:highlight>
                  <a:srgbClr val="FFFFFF"/>
                </a:highlight>
                <a:latin typeface="Menlo" panose="020B0609030804020204" pitchFamily="49" charset="0"/>
              </a:rPr>
              <a:t>hotel</a:t>
            </a:r>
            <a:r>
              <a:rPr lang="en-US" sz="1400" b="0" dirty="0">
                <a:solidFill>
                  <a:srgbClr val="3B3B3B"/>
                </a:solidFill>
                <a:effectLst/>
                <a:highlight>
                  <a:srgbClr val="FFFFFF"/>
                </a:highlight>
                <a:latin typeface="Menlo" panose="020B0609030804020204" pitchFamily="49" charset="0"/>
              </a:rPr>
              <a:t>.</a:t>
            </a:r>
            <a:r>
              <a:rPr lang="en-US" sz="1400" b="0" dirty="0">
                <a:solidFill>
                  <a:srgbClr val="795E26"/>
                </a:solidFill>
                <a:effectLst/>
                <a:highlight>
                  <a:srgbClr val="FFFFFF"/>
                </a:highlight>
                <a:latin typeface="Menlo" panose="020B0609030804020204" pitchFamily="49" charset="0"/>
              </a:rPr>
              <a:t>resample</a:t>
            </a:r>
            <a:r>
              <a:rPr lang="en-US" sz="1400" b="0" dirty="0">
                <a:solidFill>
                  <a:srgbClr val="3B3B3B"/>
                </a:solidFill>
                <a:effectLst/>
                <a:highlight>
                  <a:srgbClr val="FFFFFF"/>
                </a:highlight>
                <a:latin typeface="Menlo" panose="020B0609030804020204" pitchFamily="49" charset="0"/>
              </a:rPr>
              <a:t>(</a:t>
            </a:r>
            <a:r>
              <a:rPr lang="en-US" sz="1400" b="0" dirty="0">
                <a:solidFill>
                  <a:srgbClr val="A31515"/>
                </a:solidFill>
                <a:effectLst/>
                <a:highlight>
                  <a:srgbClr val="FFFFFF"/>
                </a:highlight>
                <a:latin typeface="Menlo" panose="020B0609030804020204" pitchFamily="49" charset="0"/>
              </a:rPr>
              <a:t>'D'</a:t>
            </a:r>
            <a:r>
              <a:rPr lang="en-US" sz="1400" b="0" dirty="0">
                <a:solidFill>
                  <a:srgbClr val="3B3B3B"/>
                </a:solidFill>
                <a:effectLst/>
                <a:highlight>
                  <a:srgbClr val="FFFFFF"/>
                </a:highlight>
                <a:latin typeface="Menlo" panose="020B0609030804020204" pitchFamily="49" charset="0"/>
              </a:rPr>
              <a:t>).</a:t>
            </a:r>
            <a:r>
              <a:rPr lang="en-US" sz="1400" b="0" dirty="0">
                <a:solidFill>
                  <a:srgbClr val="795E26"/>
                </a:solidFill>
                <a:effectLst/>
                <a:highlight>
                  <a:srgbClr val="FFFFFF"/>
                </a:highlight>
                <a:latin typeface="Menlo" panose="020B0609030804020204" pitchFamily="49" charset="0"/>
              </a:rPr>
              <a:t>size</a:t>
            </a:r>
            <a:r>
              <a:rPr lang="en-US" sz="1400" b="0" dirty="0">
                <a:solidFill>
                  <a:srgbClr val="3B3B3B"/>
                </a:solidFill>
                <a:effectLst/>
                <a:highlight>
                  <a:srgbClr val="FFFFFF"/>
                </a:highlight>
                <a:latin typeface="Menlo" panose="020B0609030804020204" pitchFamily="49" charset="0"/>
              </a:rPr>
              <a:t>()</a:t>
            </a:r>
          </a:p>
        </p:txBody>
      </p:sp>
      <p:sp>
        <p:nvSpPr>
          <p:cNvPr id="21" name="TextBox 20">
            <a:extLst>
              <a:ext uri="{FF2B5EF4-FFF2-40B4-BE49-F238E27FC236}">
                <a16:creationId xmlns:a16="http://schemas.microsoft.com/office/drawing/2014/main" id="{23D3D5A1-1D45-FA2C-3506-6E15D2D800B3}"/>
              </a:ext>
            </a:extLst>
          </p:cNvPr>
          <p:cNvSpPr txBox="1"/>
          <p:nvPr/>
        </p:nvSpPr>
        <p:spPr>
          <a:xfrm>
            <a:off x="16564" y="1412026"/>
            <a:ext cx="6917635" cy="369332"/>
          </a:xfrm>
          <a:prstGeom prst="rect">
            <a:avLst/>
          </a:prstGeom>
          <a:noFill/>
        </p:spPr>
        <p:txBody>
          <a:bodyPr wrap="square" rtlCol="0">
            <a:spAutoFit/>
          </a:bodyPr>
          <a:lstStyle/>
          <a:p>
            <a:pPr marL="285750" indent="-285750">
              <a:buFont typeface="Wingdings" pitchFamily="2" charset="2"/>
              <a:buChar char="Ø"/>
            </a:pPr>
            <a:r>
              <a:rPr lang="en-US" b="1" dirty="0"/>
              <a:t>Using</a:t>
            </a:r>
            <a:r>
              <a:rPr lang="zh-CN" altLang="en-US" b="1" dirty="0"/>
              <a:t> </a:t>
            </a:r>
            <a:r>
              <a:rPr lang="en-US" altLang="zh-CN" b="1" dirty="0"/>
              <a:t>set_index function to transform the data into time series type.</a:t>
            </a:r>
            <a:endParaRPr lang="en-US" b="1" dirty="0"/>
          </a:p>
        </p:txBody>
      </p:sp>
      <p:sp>
        <p:nvSpPr>
          <p:cNvPr id="22" name="TextBox 21">
            <a:extLst>
              <a:ext uri="{FF2B5EF4-FFF2-40B4-BE49-F238E27FC236}">
                <a16:creationId xmlns:a16="http://schemas.microsoft.com/office/drawing/2014/main" id="{45FDCFB8-E75B-3E3D-C36E-6FB748C4D985}"/>
              </a:ext>
            </a:extLst>
          </p:cNvPr>
          <p:cNvSpPr txBox="1"/>
          <p:nvPr/>
        </p:nvSpPr>
        <p:spPr>
          <a:xfrm>
            <a:off x="39210" y="3030810"/>
            <a:ext cx="8037990" cy="369332"/>
          </a:xfrm>
          <a:prstGeom prst="rect">
            <a:avLst/>
          </a:prstGeom>
          <a:noFill/>
        </p:spPr>
        <p:txBody>
          <a:bodyPr wrap="square" rtlCol="0">
            <a:spAutoFit/>
          </a:bodyPr>
          <a:lstStyle/>
          <a:p>
            <a:pPr marL="285750" indent="-285750">
              <a:buFont typeface="Wingdings" pitchFamily="2" charset="2"/>
              <a:buChar char="Ø"/>
            </a:pPr>
            <a:r>
              <a:rPr lang="en-US" b="1" dirty="0"/>
              <a:t>Plot the data in different periods(Daily, Weekly, Monthly and Quarterly).</a:t>
            </a:r>
          </a:p>
        </p:txBody>
      </p:sp>
      <p:sp>
        <p:nvSpPr>
          <p:cNvPr id="23" name="TextBox 22">
            <a:extLst>
              <a:ext uri="{FF2B5EF4-FFF2-40B4-BE49-F238E27FC236}">
                <a16:creationId xmlns:a16="http://schemas.microsoft.com/office/drawing/2014/main" id="{CDD987E7-D808-7B91-AD40-804062E73507}"/>
              </a:ext>
            </a:extLst>
          </p:cNvPr>
          <p:cNvSpPr txBox="1"/>
          <p:nvPr/>
        </p:nvSpPr>
        <p:spPr>
          <a:xfrm>
            <a:off x="16564" y="5524500"/>
            <a:ext cx="4326833" cy="369332"/>
          </a:xfrm>
          <a:prstGeom prst="rect">
            <a:avLst/>
          </a:prstGeom>
          <a:noFill/>
        </p:spPr>
        <p:txBody>
          <a:bodyPr wrap="square" rtlCol="0">
            <a:spAutoFit/>
          </a:bodyPr>
          <a:lstStyle/>
          <a:p>
            <a:pPr marL="285750" indent="-285750">
              <a:buFont typeface="Wingdings" pitchFamily="2" charset="2"/>
              <a:buChar char="Ø"/>
            </a:pPr>
            <a:r>
              <a:rPr lang="en-US" b="1" dirty="0"/>
              <a:t>Using</a:t>
            </a:r>
            <a:r>
              <a:rPr lang="zh-CN" altLang="en-US" b="1" dirty="0"/>
              <a:t> </a:t>
            </a:r>
            <a:r>
              <a:rPr lang="en-US" altLang="zh-CN" b="1" dirty="0"/>
              <a:t>daily bookings to do the analysis. </a:t>
            </a:r>
            <a:endParaRPr lang="en-US" b="1" dirty="0"/>
          </a:p>
        </p:txBody>
      </p:sp>
      <p:pic>
        <p:nvPicPr>
          <p:cNvPr id="24" name="Picture 23">
            <a:extLst>
              <a:ext uri="{FF2B5EF4-FFF2-40B4-BE49-F238E27FC236}">
                <a16:creationId xmlns:a16="http://schemas.microsoft.com/office/drawing/2014/main" id="{56BDF20D-4059-3C24-DDA2-EB7669B211FB}"/>
              </a:ext>
            </a:extLst>
          </p:cNvPr>
          <p:cNvPicPr>
            <a:picLocks noChangeAspect="1"/>
          </p:cNvPicPr>
          <p:nvPr/>
        </p:nvPicPr>
        <p:blipFill>
          <a:blip r:embed="rId8"/>
          <a:stretch>
            <a:fillRect/>
          </a:stretch>
        </p:blipFill>
        <p:spPr>
          <a:xfrm>
            <a:off x="8966825" y="4220654"/>
            <a:ext cx="8266589" cy="1143129"/>
          </a:xfrm>
          <a:prstGeom prst="rect">
            <a:avLst/>
          </a:prstGeom>
        </p:spPr>
      </p:pic>
      <p:sp>
        <p:nvSpPr>
          <p:cNvPr id="25" name="TextBox 24">
            <a:extLst>
              <a:ext uri="{FF2B5EF4-FFF2-40B4-BE49-F238E27FC236}">
                <a16:creationId xmlns:a16="http://schemas.microsoft.com/office/drawing/2014/main" id="{CC5FDF3D-2493-3CDF-17CE-09BF10452687}"/>
              </a:ext>
            </a:extLst>
          </p:cNvPr>
          <p:cNvSpPr txBox="1"/>
          <p:nvPr/>
        </p:nvSpPr>
        <p:spPr>
          <a:xfrm>
            <a:off x="403179" y="6286500"/>
            <a:ext cx="8266589" cy="954107"/>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rgbClr val="3B3B3B"/>
                </a:solidFill>
                <a:effectLst/>
                <a:highlight>
                  <a:srgbClr val="FFFFFF"/>
                </a:highlight>
                <a:latin typeface="Menlo" panose="020B0609030804020204" pitchFamily="49" charset="0"/>
              </a:rPr>
              <a:t>Seasonal Decompose</a:t>
            </a:r>
          </a:p>
          <a:p>
            <a:r>
              <a:rPr lang="en-US" sz="1400" b="0" dirty="0">
                <a:solidFill>
                  <a:srgbClr val="3B3B3B"/>
                </a:solidFill>
                <a:effectLst/>
                <a:highlight>
                  <a:srgbClr val="FFFFFF"/>
                </a:highlight>
                <a:latin typeface="Menlo" panose="020B0609030804020204" pitchFamily="49" charset="0"/>
              </a:rPr>
              <a:t>   </a:t>
            </a:r>
            <a:r>
              <a:rPr lang="en-US" sz="1400" b="1" dirty="0">
                <a:effectLst/>
                <a:highlight>
                  <a:srgbClr val="FFFFFF"/>
                </a:highlight>
                <a:latin typeface="Menlo" panose="020B0609030804020204" pitchFamily="49" charset="0"/>
              </a:rPr>
              <a:t>Trend:    </a:t>
            </a:r>
            <a:r>
              <a:rPr lang="en-US" sz="1400" dirty="0">
                <a:highlight>
                  <a:srgbClr val="FFFFFF"/>
                </a:highlight>
                <a:latin typeface="Menlo" panose="020B0609030804020204" pitchFamily="49" charset="0"/>
              </a:rPr>
              <a:t>S</a:t>
            </a:r>
            <a:r>
              <a:rPr lang="en-US" sz="1400" b="0" dirty="0">
                <a:effectLst/>
                <a:highlight>
                  <a:srgbClr val="FFFFFF"/>
                </a:highlight>
                <a:latin typeface="Menlo" panose="020B0609030804020204" pitchFamily="49" charset="0"/>
              </a:rPr>
              <a:t>light fluctuations</a:t>
            </a:r>
          </a:p>
          <a:p>
            <a:r>
              <a:rPr lang="en-US" sz="1400" b="0" dirty="0">
                <a:effectLst/>
                <a:highlight>
                  <a:srgbClr val="FFFFFF"/>
                </a:highlight>
                <a:latin typeface="Menlo" panose="020B0609030804020204" pitchFamily="49" charset="0"/>
              </a:rPr>
              <a:t>   </a:t>
            </a:r>
            <a:r>
              <a:rPr lang="en-US" sz="1400" b="1" dirty="0">
                <a:effectLst/>
                <a:highlight>
                  <a:srgbClr val="FFFFFF"/>
                </a:highlight>
                <a:latin typeface="Menlo" panose="020B0609030804020204" pitchFamily="49" charset="0"/>
              </a:rPr>
              <a:t>Seasonal</a:t>
            </a:r>
            <a:r>
              <a:rPr lang="en-US" sz="1400" dirty="0">
                <a:highlight>
                  <a:srgbClr val="FFFFFF"/>
                </a:highlight>
                <a:latin typeface="Menlo" panose="020B0609030804020204" pitchFamily="49" charset="0"/>
              </a:rPr>
              <a:t>:</a:t>
            </a:r>
            <a:r>
              <a:rPr lang="en-US" sz="1400" b="1" dirty="0">
                <a:highlight>
                  <a:srgbClr val="FFFFFF"/>
                </a:highlight>
                <a:latin typeface="Menlo" panose="020B0609030804020204" pitchFamily="49" charset="0"/>
              </a:rPr>
              <a:t> </a:t>
            </a:r>
            <a:r>
              <a:rPr lang="en-US" altLang="zh-CN" sz="1400" dirty="0">
                <a:highlight>
                  <a:srgbClr val="FFFFFF"/>
                </a:highlight>
                <a:latin typeface="Menlo" panose="020B0609030804020204" pitchFamily="49" charset="0"/>
              </a:rPr>
              <a:t>R</a:t>
            </a:r>
            <a:r>
              <a:rPr lang="en-US" sz="1400" b="0" dirty="0">
                <a:effectLst/>
                <a:highlight>
                  <a:srgbClr val="FFFFFF"/>
                </a:highlight>
                <a:latin typeface="Menlo" panose="020B0609030804020204" pitchFamily="49" charset="0"/>
              </a:rPr>
              <a:t>egular</a:t>
            </a:r>
            <a:r>
              <a:rPr lang="en-US" sz="1400" dirty="0">
                <a:highlight>
                  <a:srgbClr val="FFFFFF"/>
                </a:highlight>
                <a:latin typeface="Menlo" panose="020B0609030804020204" pitchFamily="49" charset="0"/>
              </a:rPr>
              <a:t>, C</a:t>
            </a:r>
            <a:r>
              <a:rPr lang="en-US" sz="1400" b="0" dirty="0">
                <a:effectLst/>
                <a:highlight>
                  <a:srgbClr val="FFFFFF"/>
                </a:highlight>
                <a:latin typeface="Menlo" panose="020B0609030804020204" pitchFamily="49" charset="0"/>
              </a:rPr>
              <a:t>onsider seasonal components</a:t>
            </a:r>
          </a:p>
          <a:p>
            <a:r>
              <a:rPr lang="en-US" sz="1400" b="0" dirty="0">
                <a:effectLst/>
                <a:highlight>
                  <a:srgbClr val="FFFFFF"/>
                </a:highlight>
                <a:latin typeface="Menlo" panose="020B0609030804020204" pitchFamily="49" charset="0"/>
              </a:rPr>
              <a:t>   </a:t>
            </a:r>
            <a:r>
              <a:rPr lang="en-US" sz="1400" b="1" dirty="0">
                <a:effectLst/>
                <a:highlight>
                  <a:srgbClr val="FFFFFF"/>
                </a:highlight>
                <a:latin typeface="Menlo" panose="020B0609030804020204" pitchFamily="49" charset="0"/>
              </a:rPr>
              <a:t>Residual</a:t>
            </a:r>
            <a:r>
              <a:rPr lang="en-US" sz="1400" dirty="0">
                <a:highlight>
                  <a:srgbClr val="FFFFFF"/>
                </a:highlight>
                <a:latin typeface="Menlo" panose="020B0609030804020204" pitchFamily="49" charset="0"/>
              </a:rPr>
              <a:t>:</a:t>
            </a:r>
            <a:r>
              <a:rPr lang="en-US" sz="1400" dirty="0">
                <a:solidFill>
                  <a:srgbClr val="3B3B3B"/>
                </a:solidFill>
                <a:highlight>
                  <a:srgbClr val="FFFFFF"/>
                </a:highlight>
                <a:latin typeface="Menlo" panose="020B0609030804020204" pitchFamily="49" charset="0"/>
              </a:rPr>
              <a:t> R</a:t>
            </a:r>
            <a:r>
              <a:rPr lang="en-US" sz="1400" b="0" dirty="0">
                <a:solidFill>
                  <a:srgbClr val="3B3B3B"/>
                </a:solidFill>
                <a:effectLst/>
                <a:highlight>
                  <a:srgbClr val="FFFFFF"/>
                </a:highlight>
                <a:latin typeface="Menlo" panose="020B0609030804020204" pitchFamily="49" charset="0"/>
              </a:rPr>
              <a:t>andomly, Captured the trend and seasonality in the data well.</a:t>
            </a:r>
          </a:p>
        </p:txBody>
      </p:sp>
      <p:sp>
        <p:nvSpPr>
          <p:cNvPr id="26" name="TextBox 25">
            <a:extLst>
              <a:ext uri="{FF2B5EF4-FFF2-40B4-BE49-F238E27FC236}">
                <a16:creationId xmlns:a16="http://schemas.microsoft.com/office/drawing/2014/main" id="{858A48D2-65D6-532B-32B8-FD91B4FF183E}"/>
              </a:ext>
            </a:extLst>
          </p:cNvPr>
          <p:cNvSpPr txBox="1"/>
          <p:nvPr/>
        </p:nvSpPr>
        <p:spPr>
          <a:xfrm>
            <a:off x="403179" y="8254020"/>
            <a:ext cx="1197021" cy="307777"/>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rgbClr val="3B3B3B"/>
                </a:solidFill>
                <a:effectLst/>
                <a:highlight>
                  <a:srgbClr val="FFFFFF"/>
                </a:highlight>
                <a:latin typeface="Menlo" panose="020B0609030804020204" pitchFamily="49" charset="0"/>
              </a:rPr>
              <a:t>ADF</a:t>
            </a:r>
          </a:p>
        </p:txBody>
      </p:sp>
      <p:sp>
        <p:nvSpPr>
          <p:cNvPr id="27" name="TextBox 26">
            <a:extLst>
              <a:ext uri="{FF2B5EF4-FFF2-40B4-BE49-F238E27FC236}">
                <a16:creationId xmlns:a16="http://schemas.microsoft.com/office/drawing/2014/main" id="{48F4C5A9-26A4-B4FF-3D25-42D333E7CA9D}"/>
              </a:ext>
            </a:extLst>
          </p:cNvPr>
          <p:cNvSpPr txBox="1"/>
          <p:nvPr/>
        </p:nvSpPr>
        <p:spPr>
          <a:xfrm>
            <a:off x="626353" y="8611494"/>
            <a:ext cx="2955047" cy="52322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0"/>
          </a:effectLst>
        </p:spPr>
        <p:txBody>
          <a:bodyPr wrap="square" rtlCol="0">
            <a:spAutoFit/>
          </a:bodyPr>
          <a:lstStyle/>
          <a:p>
            <a:r>
              <a:rPr lang="en-US" sz="1400" b="0" i="0" dirty="0">
                <a:solidFill>
                  <a:srgbClr val="3B3B3B"/>
                </a:solidFill>
                <a:effectLst/>
                <a:latin typeface="Menlo" panose="020B0609030804020204" pitchFamily="49" charset="0"/>
              </a:rPr>
              <a:t>ADF Statistic: -2.214810 </a:t>
            </a:r>
          </a:p>
          <a:p>
            <a:r>
              <a:rPr lang="en-US" sz="1400" b="0" i="0" dirty="0">
                <a:solidFill>
                  <a:srgbClr val="3B3B3B"/>
                </a:solidFill>
                <a:effectLst/>
                <a:latin typeface="Menlo" panose="020B0609030804020204" pitchFamily="49" charset="0"/>
              </a:rPr>
              <a:t>p-value:       0.200914</a:t>
            </a:r>
            <a:endParaRPr lang="en-US" sz="1400" dirty="0"/>
          </a:p>
        </p:txBody>
      </p:sp>
      <p:sp>
        <p:nvSpPr>
          <p:cNvPr id="28" name="TextBox 27">
            <a:extLst>
              <a:ext uri="{FF2B5EF4-FFF2-40B4-BE49-F238E27FC236}">
                <a16:creationId xmlns:a16="http://schemas.microsoft.com/office/drawing/2014/main" id="{D6476369-5856-A752-E7CD-67289282FA9B}"/>
              </a:ext>
            </a:extLst>
          </p:cNvPr>
          <p:cNvSpPr txBox="1"/>
          <p:nvPr/>
        </p:nvSpPr>
        <p:spPr>
          <a:xfrm>
            <a:off x="5538176" y="8611494"/>
            <a:ext cx="2955047" cy="52322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0"/>
          </a:effectLst>
        </p:spPr>
        <p:txBody>
          <a:bodyPr wrap="square" rtlCol="0">
            <a:spAutoFit/>
          </a:bodyPr>
          <a:lstStyle/>
          <a:p>
            <a:r>
              <a:rPr lang="en-US" sz="1400" b="0" i="0" dirty="0">
                <a:solidFill>
                  <a:srgbClr val="3B3B3B"/>
                </a:solidFill>
                <a:effectLst/>
                <a:latin typeface="Menlo" panose="020B0609030804020204" pitchFamily="49" charset="0"/>
              </a:rPr>
              <a:t>ADF Statistic: -11.332986 p-value:       0.000000</a:t>
            </a:r>
            <a:endParaRPr lang="en-US" sz="1400" dirty="0"/>
          </a:p>
        </p:txBody>
      </p:sp>
      <p:cxnSp>
        <p:nvCxnSpPr>
          <p:cNvPr id="30" name="Straight Arrow Connector 29">
            <a:extLst>
              <a:ext uri="{FF2B5EF4-FFF2-40B4-BE49-F238E27FC236}">
                <a16:creationId xmlns:a16="http://schemas.microsoft.com/office/drawing/2014/main" id="{1AACCE8D-7497-3BBA-0CE0-1DFBEC5A208B}"/>
              </a:ext>
            </a:extLst>
          </p:cNvPr>
          <p:cNvCxnSpPr>
            <a:stCxn id="27" idx="3"/>
            <a:endCxn id="28" idx="1"/>
          </p:cNvCxnSpPr>
          <p:nvPr/>
        </p:nvCxnSpPr>
        <p:spPr>
          <a:xfrm>
            <a:off x="3581400" y="8873104"/>
            <a:ext cx="1956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F167C82-A250-79D1-EEED-5129DBB204DA}"/>
              </a:ext>
            </a:extLst>
          </p:cNvPr>
          <p:cNvSpPr txBox="1"/>
          <p:nvPr/>
        </p:nvSpPr>
        <p:spPr>
          <a:xfrm>
            <a:off x="3735048" y="8606049"/>
            <a:ext cx="1597075" cy="246221"/>
          </a:xfrm>
          <a:prstGeom prst="rect">
            <a:avLst/>
          </a:prstGeom>
          <a:noFill/>
        </p:spPr>
        <p:txBody>
          <a:bodyPr wrap="square" rtlCol="0">
            <a:spAutoFit/>
          </a:bodyPr>
          <a:lstStyle/>
          <a:p>
            <a:r>
              <a:rPr lang="en-US" sz="1000" b="0" dirty="0">
                <a:solidFill>
                  <a:srgbClr val="008000"/>
                </a:solidFill>
                <a:effectLst/>
                <a:highlight>
                  <a:srgbClr val="FFFFFF"/>
                </a:highlight>
                <a:latin typeface="Menlo" panose="020B0609030804020204" pitchFamily="49" charset="0"/>
              </a:rPr>
              <a:t>first differencing</a:t>
            </a:r>
            <a:endParaRPr lang="en-US" sz="1000" b="0" dirty="0">
              <a:solidFill>
                <a:srgbClr val="3B3B3B"/>
              </a:solidFill>
              <a:effectLst/>
              <a:highlight>
                <a:srgbClr val="FFFFFF"/>
              </a:highlight>
              <a:latin typeface="Menlo" panose="020B0609030804020204" pitchFamily="49" charset="0"/>
            </a:endParaRPr>
          </a:p>
        </p:txBody>
      </p:sp>
      <p:sp>
        <p:nvSpPr>
          <p:cNvPr id="37" name="TextBox 36">
            <a:extLst>
              <a:ext uri="{FF2B5EF4-FFF2-40B4-BE49-F238E27FC236}">
                <a16:creationId xmlns:a16="http://schemas.microsoft.com/office/drawing/2014/main" id="{AF17F508-E11C-6005-1FCE-5AB41327E3EE}"/>
              </a:ext>
            </a:extLst>
          </p:cNvPr>
          <p:cNvSpPr txBox="1"/>
          <p:nvPr/>
        </p:nvSpPr>
        <p:spPr>
          <a:xfrm>
            <a:off x="8686800" y="1951645"/>
            <a:ext cx="1565018" cy="307777"/>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rgbClr val="3B3B3B"/>
                </a:solidFill>
                <a:effectLst/>
                <a:highlight>
                  <a:srgbClr val="FFFFFF"/>
                </a:highlight>
                <a:latin typeface="Menlo" panose="020B0609030804020204" pitchFamily="49" charset="0"/>
              </a:rPr>
              <a:t>ACF</a:t>
            </a:r>
            <a:r>
              <a:rPr lang="en-US" altLang="zh-CN" sz="1400" b="1" dirty="0">
                <a:solidFill>
                  <a:srgbClr val="3B3B3B"/>
                </a:solidFill>
                <a:highlight>
                  <a:srgbClr val="FFFFFF"/>
                </a:highlight>
                <a:latin typeface="Menlo" panose="020B0609030804020204" pitchFamily="49" charset="0"/>
              </a:rPr>
              <a:t>&amp;</a:t>
            </a:r>
            <a:r>
              <a:rPr lang="zh-CN" altLang="en-US" sz="1400" b="1" dirty="0">
                <a:solidFill>
                  <a:srgbClr val="3B3B3B"/>
                </a:solidFill>
                <a:highlight>
                  <a:srgbClr val="FFFFFF"/>
                </a:highlight>
                <a:latin typeface="Menlo" panose="020B0609030804020204" pitchFamily="49" charset="0"/>
              </a:rPr>
              <a:t> </a:t>
            </a:r>
            <a:r>
              <a:rPr lang="en-US" altLang="zh-CN" sz="1400" b="1" dirty="0">
                <a:solidFill>
                  <a:srgbClr val="3B3B3B"/>
                </a:solidFill>
                <a:highlight>
                  <a:srgbClr val="FFFFFF"/>
                </a:highlight>
                <a:latin typeface="Menlo" panose="020B0609030804020204" pitchFamily="49" charset="0"/>
              </a:rPr>
              <a:t>PACF</a:t>
            </a:r>
            <a:endParaRPr lang="en-US" sz="1400" b="1" dirty="0">
              <a:solidFill>
                <a:srgbClr val="3B3B3B"/>
              </a:solidFill>
              <a:effectLst/>
              <a:highlight>
                <a:srgbClr val="FFFFFF"/>
              </a:highlight>
              <a:latin typeface="Menlo" panose="020B0609030804020204" pitchFamily="49" charset="0"/>
            </a:endParaRPr>
          </a:p>
        </p:txBody>
      </p:sp>
      <p:sp>
        <p:nvSpPr>
          <p:cNvPr id="39" name="TextBox 38">
            <a:extLst>
              <a:ext uri="{FF2B5EF4-FFF2-40B4-BE49-F238E27FC236}">
                <a16:creationId xmlns:a16="http://schemas.microsoft.com/office/drawing/2014/main" id="{C20A47C9-A896-3C33-DF9E-A3462087787B}"/>
              </a:ext>
            </a:extLst>
          </p:cNvPr>
          <p:cNvSpPr txBox="1"/>
          <p:nvPr/>
        </p:nvSpPr>
        <p:spPr>
          <a:xfrm>
            <a:off x="8935132" y="2238601"/>
            <a:ext cx="9163878" cy="954107"/>
          </a:xfrm>
          <a:prstGeom prst="rect">
            <a:avLst/>
          </a:prstGeom>
          <a:noFill/>
        </p:spPr>
        <p:txBody>
          <a:bodyPr wrap="square">
            <a:spAutoFit/>
          </a:bodyPr>
          <a:lstStyle/>
          <a:p>
            <a:r>
              <a:rPr lang="en-US" sz="1400" b="1" dirty="0">
                <a:solidFill>
                  <a:srgbClr val="3B3B3B"/>
                </a:solidFill>
                <a:highlight>
                  <a:srgbClr val="FFFFFF"/>
                </a:highlight>
                <a:latin typeface="Menlo" panose="020B0609030804020204" pitchFamily="49" charset="0"/>
              </a:rPr>
              <a:t>p=</a:t>
            </a:r>
            <a:r>
              <a:rPr lang="en-US" altLang="zh-CN" sz="1400" b="1" dirty="0">
                <a:solidFill>
                  <a:srgbClr val="3B3B3B"/>
                </a:solidFill>
                <a:highlight>
                  <a:srgbClr val="FFFFFF"/>
                </a:highlight>
                <a:latin typeface="Menlo" panose="020B0609030804020204" pitchFamily="49" charset="0"/>
              </a:rPr>
              <a:t>0</a:t>
            </a:r>
            <a:r>
              <a:rPr lang="en-US" sz="1400" b="1" dirty="0">
                <a:solidFill>
                  <a:srgbClr val="3B3B3B"/>
                </a:solidFill>
                <a:highlight>
                  <a:srgbClr val="FFFFFF"/>
                </a:highlight>
                <a:latin typeface="Menlo" panose="020B0609030804020204" pitchFamily="49" charset="0"/>
              </a:rPr>
              <a:t> (autoregressive order): </a:t>
            </a:r>
            <a:r>
              <a:rPr lang="en-US" sz="1400" dirty="0">
                <a:solidFill>
                  <a:srgbClr val="3B3B3B"/>
                </a:solidFill>
                <a:highlight>
                  <a:srgbClr val="FFFFFF"/>
                </a:highlight>
                <a:latin typeface="Menlo" panose="020B0609030804020204" pitchFamily="49" charset="0"/>
              </a:rPr>
              <a:t>First lag is insignificant.</a:t>
            </a:r>
          </a:p>
          <a:p>
            <a:r>
              <a:rPr lang="en-US" sz="1400" b="1" dirty="0">
                <a:solidFill>
                  <a:srgbClr val="3B3B3B"/>
                </a:solidFill>
                <a:highlight>
                  <a:srgbClr val="FFFFFF"/>
                </a:highlight>
                <a:latin typeface="Menlo" panose="020B0609030804020204" pitchFamily="49" charset="0"/>
              </a:rPr>
              <a:t>d=1 (difference order): </a:t>
            </a:r>
            <a:r>
              <a:rPr lang="en-US" sz="1400" dirty="0">
                <a:solidFill>
                  <a:srgbClr val="3B3B3B"/>
                </a:solidFill>
                <a:highlight>
                  <a:srgbClr val="FFFFFF"/>
                </a:highlight>
                <a:latin typeface="Menlo" panose="020B0609030804020204" pitchFamily="49" charset="0"/>
              </a:rPr>
              <a:t>Perform first differencing.</a:t>
            </a:r>
          </a:p>
          <a:p>
            <a:r>
              <a:rPr lang="en-US" sz="1400" b="1" dirty="0">
                <a:solidFill>
                  <a:srgbClr val="3B3B3B"/>
                </a:solidFill>
                <a:highlight>
                  <a:srgbClr val="FFFFFF"/>
                </a:highlight>
                <a:latin typeface="Menlo" panose="020B0609030804020204" pitchFamily="49" charset="0"/>
              </a:rPr>
              <a:t>q=0 (moving average order): </a:t>
            </a:r>
            <a:r>
              <a:rPr lang="en-US" sz="1400" dirty="0">
                <a:solidFill>
                  <a:srgbClr val="3B3B3B"/>
                </a:solidFill>
                <a:highlight>
                  <a:srgbClr val="FFFFFF"/>
                </a:highlight>
                <a:latin typeface="Menlo" panose="020B0609030804020204" pitchFamily="49" charset="0"/>
              </a:rPr>
              <a:t>autocorrelation coefficients for all lags are low and close to 0, moving average order q is probably also 0.</a:t>
            </a:r>
          </a:p>
        </p:txBody>
      </p:sp>
      <p:cxnSp>
        <p:nvCxnSpPr>
          <p:cNvPr id="41" name="Straight Arrow Connector 40">
            <a:extLst>
              <a:ext uri="{FF2B5EF4-FFF2-40B4-BE49-F238E27FC236}">
                <a16:creationId xmlns:a16="http://schemas.microsoft.com/office/drawing/2014/main" id="{A4803267-08A2-B37D-F4D5-9DFCE4F83AF5}"/>
              </a:ext>
            </a:extLst>
          </p:cNvPr>
          <p:cNvCxnSpPr>
            <a:cxnSpLocks/>
          </p:cNvCxnSpPr>
          <p:nvPr/>
        </p:nvCxnSpPr>
        <p:spPr>
          <a:xfrm flipH="1">
            <a:off x="12506614" y="5304445"/>
            <a:ext cx="1" cy="480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C12F4DD-A039-966B-17EE-D0292121390C}"/>
              </a:ext>
            </a:extLst>
          </p:cNvPr>
          <p:cNvCxnSpPr>
            <a:cxnSpLocks/>
          </p:cNvCxnSpPr>
          <p:nvPr/>
        </p:nvCxnSpPr>
        <p:spPr>
          <a:xfrm>
            <a:off x="11201400" y="5761645"/>
            <a:ext cx="434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3A18F16-293C-794E-7E21-3996B81FF546}"/>
              </a:ext>
            </a:extLst>
          </p:cNvPr>
          <p:cNvCxnSpPr/>
          <p:nvPr/>
        </p:nvCxnSpPr>
        <p:spPr>
          <a:xfrm flipH="1">
            <a:off x="11201400" y="5818851"/>
            <a:ext cx="1" cy="480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CEEEA0E-049E-9E9F-5E74-C8ABDFABB91A}"/>
              </a:ext>
            </a:extLst>
          </p:cNvPr>
          <p:cNvCxnSpPr/>
          <p:nvPr/>
        </p:nvCxnSpPr>
        <p:spPr>
          <a:xfrm flipH="1">
            <a:off x="15550243" y="5767900"/>
            <a:ext cx="1" cy="480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A4222A3-8E18-472A-085E-118AB2992449}"/>
              </a:ext>
            </a:extLst>
          </p:cNvPr>
          <p:cNvSpPr txBox="1"/>
          <p:nvPr/>
        </p:nvSpPr>
        <p:spPr>
          <a:xfrm>
            <a:off x="8998695" y="6295045"/>
            <a:ext cx="3802905" cy="738664"/>
          </a:xfrm>
          <a:prstGeom prst="rect">
            <a:avLst/>
          </a:prstGeom>
          <a:noFill/>
        </p:spPr>
        <p:txBody>
          <a:bodyPr wrap="square">
            <a:spAutoFit/>
          </a:bodyPr>
          <a:lstStyle/>
          <a:p>
            <a:r>
              <a:rPr lang="en-US" sz="1400" b="0" dirty="0">
                <a:solidFill>
                  <a:srgbClr val="001080"/>
                </a:solidFill>
                <a:effectLst/>
                <a:highlight>
                  <a:srgbClr val="FFFFFF"/>
                </a:highlight>
                <a:latin typeface="Menlo" panose="020B0609030804020204" pitchFamily="49" charset="0"/>
              </a:rPr>
              <a:t>model</a:t>
            </a:r>
            <a:r>
              <a:rPr lang="en-US" sz="1400" b="0" dirty="0">
                <a:solidFill>
                  <a:srgbClr val="3B3B3B"/>
                </a:solidFill>
                <a:effectLst/>
                <a:highlight>
                  <a:srgbClr val="FFFFFF"/>
                </a:highlight>
                <a:latin typeface="Menlo" panose="020B0609030804020204" pitchFamily="49" charset="0"/>
              </a:rPr>
              <a:t> </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 </a:t>
            </a:r>
            <a:r>
              <a:rPr lang="en-US" sz="1400" b="0" dirty="0">
                <a:solidFill>
                  <a:srgbClr val="267F99"/>
                </a:solidFill>
                <a:effectLst/>
                <a:highlight>
                  <a:srgbClr val="FFFFFF"/>
                </a:highlight>
                <a:latin typeface="Menlo" panose="020B0609030804020204" pitchFamily="49" charset="0"/>
              </a:rPr>
              <a:t>ARIMA</a:t>
            </a:r>
            <a:r>
              <a:rPr lang="en-US" sz="1400" b="0" dirty="0">
                <a:solidFill>
                  <a:srgbClr val="3B3B3B"/>
                </a:solidFill>
                <a:effectLst/>
                <a:highlight>
                  <a:srgbClr val="FFFFFF"/>
                </a:highlight>
                <a:latin typeface="Menlo" panose="020B0609030804020204" pitchFamily="49" charset="0"/>
              </a:rPr>
              <a:t>(</a:t>
            </a:r>
            <a:r>
              <a:rPr lang="en-US" sz="1400" b="0" dirty="0" err="1">
                <a:solidFill>
                  <a:srgbClr val="001080"/>
                </a:solidFill>
                <a:effectLst/>
                <a:highlight>
                  <a:srgbClr val="FFFFFF"/>
                </a:highlight>
                <a:latin typeface="Menlo" panose="020B0609030804020204" pitchFamily="49" charset="0"/>
              </a:rPr>
              <a:t>daily_bookings_diff</a:t>
            </a:r>
            <a:r>
              <a:rPr lang="en-US" sz="1400" b="0" dirty="0">
                <a:solidFill>
                  <a:srgbClr val="3B3B3B"/>
                </a:solidFill>
                <a:effectLst/>
                <a:highlight>
                  <a:srgbClr val="FFFFFF"/>
                </a:highlight>
                <a:latin typeface="Menlo" panose="020B0609030804020204" pitchFamily="49" charset="0"/>
              </a:rPr>
              <a:t>, </a:t>
            </a:r>
          </a:p>
          <a:p>
            <a:r>
              <a:rPr lang="en-US" sz="1400" b="0" dirty="0">
                <a:solidFill>
                  <a:srgbClr val="001080"/>
                </a:solidFill>
                <a:effectLst/>
                <a:highlight>
                  <a:srgbClr val="FFFFFF"/>
                </a:highlight>
                <a:latin typeface="Menlo" panose="020B0609030804020204" pitchFamily="49" charset="0"/>
              </a:rPr>
              <a:t>order</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a:t>
            </a:r>
            <a:r>
              <a:rPr lang="en-US" altLang="zh-CN" sz="1400" b="0" dirty="0">
                <a:solidFill>
                  <a:srgbClr val="098658"/>
                </a:solidFill>
                <a:effectLst/>
                <a:highlight>
                  <a:srgbClr val="FFFFFF"/>
                </a:highlight>
                <a:latin typeface="Menlo" panose="020B0609030804020204" pitchFamily="49" charset="0"/>
              </a:rPr>
              <a:t>0</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1</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0</a:t>
            </a:r>
            <a:r>
              <a:rPr lang="en-US" sz="1400" b="0" dirty="0">
                <a:solidFill>
                  <a:srgbClr val="3B3B3B"/>
                </a:solidFill>
                <a:effectLst/>
                <a:highlight>
                  <a:srgbClr val="FFFFFF"/>
                </a:highlight>
                <a:latin typeface="Menlo" panose="020B0609030804020204" pitchFamily="49" charset="0"/>
              </a:rPr>
              <a:t>))</a:t>
            </a:r>
          </a:p>
          <a:p>
            <a:r>
              <a:rPr lang="en-US" sz="1400" b="0" dirty="0" err="1">
                <a:solidFill>
                  <a:srgbClr val="001080"/>
                </a:solidFill>
                <a:effectLst/>
                <a:highlight>
                  <a:srgbClr val="FFFFFF"/>
                </a:highlight>
                <a:latin typeface="Menlo" panose="020B0609030804020204" pitchFamily="49" charset="0"/>
              </a:rPr>
              <a:t>model_fit</a:t>
            </a:r>
            <a:r>
              <a:rPr lang="en-US" sz="1400" b="0" dirty="0">
                <a:solidFill>
                  <a:srgbClr val="3B3B3B"/>
                </a:solidFill>
                <a:effectLst/>
                <a:highlight>
                  <a:srgbClr val="FFFFFF"/>
                </a:highlight>
                <a:latin typeface="Menlo" panose="020B0609030804020204" pitchFamily="49" charset="0"/>
              </a:rPr>
              <a:t> </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 </a:t>
            </a:r>
            <a:r>
              <a:rPr lang="en-US" sz="1400" b="0" dirty="0" err="1">
                <a:solidFill>
                  <a:srgbClr val="001080"/>
                </a:solidFill>
                <a:effectLst/>
                <a:highlight>
                  <a:srgbClr val="FFFFFF"/>
                </a:highlight>
                <a:latin typeface="Menlo" panose="020B0609030804020204" pitchFamily="49" charset="0"/>
              </a:rPr>
              <a:t>model</a:t>
            </a:r>
            <a:r>
              <a:rPr lang="en-US" sz="1400" b="0" dirty="0" err="1">
                <a:solidFill>
                  <a:srgbClr val="3B3B3B"/>
                </a:solidFill>
                <a:effectLst/>
                <a:highlight>
                  <a:srgbClr val="FFFFFF"/>
                </a:highlight>
                <a:latin typeface="Menlo" panose="020B0609030804020204" pitchFamily="49" charset="0"/>
              </a:rPr>
              <a:t>.</a:t>
            </a:r>
            <a:r>
              <a:rPr lang="en-US" sz="1400" b="0" dirty="0" err="1">
                <a:solidFill>
                  <a:srgbClr val="795E26"/>
                </a:solidFill>
                <a:effectLst/>
                <a:highlight>
                  <a:srgbClr val="FFFFFF"/>
                </a:highlight>
                <a:latin typeface="Menlo" panose="020B0609030804020204" pitchFamily="49" charset="0"/>
              </a:rPr>
              <a:t>fit</a:t>
            </a:r>
            <a:r>
              <a:rPr lang="en-US" sz="1400" b="0" dirty="0">
                <a:solidFill>
                  <a:srgbClr val="3B3B3B"/>
                </a:solidFill>
                <a:effectLst/>
                <a:highlight>
                  <a:srgbClr val="FFFFFF"/>
                </a:highlight>
                <a:latin typeface="Menlo" panose="020B0609030804020204" pitchFamily="49" charset="0"/>
              </a:rPr>
              <a:t>()</a:t>
            </a:r>
          </a:p>
        </p:txBody>
      </p:sp>
      <p:graphicFrame>
        <p:nvGraphicFramePr>
          <p:cNvPr id="56" name="Table 55">
            <a:extLst>
              <a:ext uri="{FF2B5EF4-FFF2-40B4-BE49-F238E27FC236}">
                <a16:creationId xmlns:a16="http://schemas.microsoft.com/office/drawing/2014/main" id="{154A9D0F-DEA2-7DDD-A5CD-BAAAD9911B18}"/>
              </a:ext>
            </a:extLst>
          </p:cNvPr>
          <p:cNvGraphicFramePr>
            <a:graphicFrameLocks noGrp="1"/>
          </p:cNvGraphicFramePr>
          <p:nvPr/>
        </p:nvGraphicFramePr>
        <p:xfrm>
          <a:off x="9102339" y="7353300"/>
          <a:ext cx="2590800" cy="1828800"/>
        </p:xfrm>
        <a:graphic>
          <a:graphicData uri="http://schemas.openxmlformats.org/drawingml/2006/table">
            <a:tbl>
              <a:tblPr firstRow="1" bandRow="1">
                <a:tableStyleId>{5940675A-B579-460E-94D1-54222C63F5DA}</a:tableStyleId>
              </a:tblPr>
              <a:tblGrid>
                <a:gridCol w="1295400">
                  <a:extLst>
                    <a:ext uri="{9D8B030D-6E8A-4147-A177-3AD203B41FA5}">
                      <a16:colId xmlns:a16="http://schemas.microsoft.com/office/drawing/2014/main" val="2426945978"/>
                    </a:ext>
                  </a:extLst>
                </a:gridCol>
                <a:gridCol w="1295400">
                  <a:extLst>
                    <a:ext uri="{9D8B030D-6E8A-4147-A177-3AD203B41FA5}">
                      <a16:colId xmlns:a16="http://schemas.microsoft.com/office/drawing/2014/main" val="1570016045"/>
                    </a:ext>
                  </a:extLst>
                </a:gridCol>
              </a:tblGrid>
              <a:tr h="294899">
                <a:tc>
                  <a:txBody>
                    <a:bodyPr/>
                    <a:lstStyle/>
                    <a:p>
                      <a:r>
                        <a:rPr lang="en-US" sz="1400" b="0" i="0" kern="1200" dirty="0">
                          <a:solidFill>
                            <a:schemeClr val="tx1"/>
                          </a:solidFill>
                          <a:effectLst/>
                          <a:latin typeface="+mn-lt"/>
                          <a:ea typeface="+mn-ea"/>
                          <a:cs typeface="+mn-cs"/>
                        </a:rPr>
                        <a:t>Log Likelihood</a:t>
                      </a:r>
                      <a:endParaRPr lang="en-US" sz="1400" dirty="0"/>
                    </a:p>
                  </a:txBody>
                  <a:tcPr/>
                </a:tc>
                <a:tc>
                  <a:txBody>
                    <a:bodyPr/>
                    <a:lstStyle/>
                    <a:p>
                      <a:r>
                        <a:rPr lang="en-US" sz="1400" b="0" i="0" kern="1200" dirty="0">
                          <a:solidFill>
                            <a:srgbClr val="FF0000"/>
                          </a:solidFill>
                          <a:effectLst/>
                          <a:latin typeface="+mn-lt"/>
                          <a:ea typeface="+mn-ea"/>
                          <a:cs typeface="+mn-cs"/>
                        </a:rPr>
                        <a:t>-4772.657</a:t>
                      </a:r>
                      <a:endParaRPr lang="en-US" sz="1400" dirty="0">
                        <a:solidFill>
                          <a:srgbClr val="FF0000"/>
                        </a:solidFill>
                      </a:endParaRPr>
                    </a:p>
                  </a:txBody>
                  <a:tcPr/>
                </a:tc>
                <a:extLst>
                  <a:ext uri="{0D108BD9-81ED-4DB2-BD59-A6C34878D82A}">
                    <a16:rowId xmlns:a16="http://schemas.microsoft.com/office/drawing/2014/main" val="2817067326"/>
                  </a:ext>
                </a:extLst>
              </a:tr>
              <a:tr h="294899">
                <a:tc>
                  <a:txBody>
                    <a:bodyPr/>
                    <a:lstStyle/>
                    <a:p>
                      <a:r>
                        <a:rPr lang="en-US" sz="1400" b="0" i="0" kern="1200" dirty="0">
                          <a:solidFill>
                            <a:schemeClr val="tx1"/>
                          </a:solidFill>
                          <a:effectLst/>
                          <a:latin typeface="+mn-lt"/>
                          <a:ea typeface="+mn-ea"/>
                          <a:cs typeface="+mn-cs"/>
                        </a:rPr>
                        <a:t>AIC</a:t>
                      </a:r>
                      <a:endParaRPr lang="en-US" sz="1400" dirty="0"/>
                    </a:p>
                  </a:txBody>
                  <a:tcPr/>
                </a:tc>
                <a:tc>
                  <a:txBody>
                    <a:bodyPr/>
                    <a:lstStyle/>
                    <a:p>
                      <a:r>
                        <a:rPr lang="en-US" sz="1400" b="0" i="0" kern="1200" dirty="0">
                          <a:solidFill>
                            <a:srgbClr val="FF0000"/>
                          </a:solidFill>
                          <a:effectLst/>
                          <a:latin typeface="+mn-lt"/>
                          <a:ea typeface="+mn-ea"/>
                          <a:cs typeface="+mn-cs"/>
                        </a:rPr>
                        <a:t>9547.313</a:t>
                      </a:r>
                      <a:endParaRPr lang="en-US" sz="1400" dirty="0">
                        <a:solidFill>
                          <a:srgbClr val="FF0000"/>
                        </a:solidFill>
                      </a:endParaRPr>
                    </a:p>
                  </a:txBody>
                  <a:tcPr/>
                </a:tc>
                <a:extLst>
                  <a:ext uri="{0D108BD9-81ED-4DB2-BD59-A6C34878D82A}">
                    <a16:rowId xmlns:a16="http://schemas.microsoft.com/office/drawing/2014/main" val="2501782987"/>
                  </a:ext>
                </a:extLst>
              </a:tr>
              <a:tr h="294899">
                <a:tc>
                  <a:txBody>
                    <a:bodyPr/>
                    <a:lstStyle/>
                    <a:p>
                      <a:r>
                        <a:rPr lang="en-US" sz="1400" b="0" i="0" kern="1200" dirty="0">
                          <a:solidFill>
                            <a:schemeClr val="tx1"/>
                          </a:solidFill>
                          <a:effectLst/>
                          <a:latin typeface="+mn-lt"/>
                          <a:ea typeface="+mn-ea"/>
                          <a:cs typeface="+mn-cs"/>
                        </a:rPr>
                        <a:t>BIC</a:t>
                      </a:r>
                      <a:endParaRPr lang="en-US" sz="1400" dirty="0"/>
                    </a:p>
                  </a:txBody>
                  <a:tcPr/>
                </a:tc>
                <a:tc>
                  <a:txBody>
                    <a:bodyPr/>
                    <a:lstStyle/>
                    <a:p>
                      <a:r>
                        <a:rPr lang="en-US" sz="1400" b="0" i="0" kern="1200" dirty="0">
                          <a:solidFill>
                            <a:srgbClr val="FF0000"/>
                          </a:solidFill>
                          <a:effectLst/>
                          <a:latin typeface="+mn-lt"/>
                          <a:ea typeface="+mn-ea"/>
                          <a:cs typeface="+mn-cs"/>
                        </a:rPr>
                        <a:t>9551.969</a:t>
                      </a:r>
                      <a:endParaRPr lang="en-US" sz="1400" dirty="0">
                        <a:solidFill>
                          <a:srgbClr val="FF0000"/>
                        </a:solidFill>
                      </a:endParaRPr>
                    </a:p>
                  </a:txBody>
                  <a:tcPr/>
                </a:tc>
                <a:extLst>
                  <a:ext uri="{0D108BD9-81ED-4DB2-BD59-A6C34878D82A}">
                    <a16:rowId xmlns:a16="http://schemas.microsoft.com/office/drawing/2014/main" val="3777919945"/>
                  </a:ext>
                </a:extLst>
              </a:tr>
              <a:tr h="294899">
                <a:tc>
                  <a:txBody>
                    <a:bodyPr/>
                    <a:lstStyle/>
                    <a:p>
                      <a:r>
                        <a:rPr lang="en-US" sz="1400" b="0" i="0" kern="1200" dirty="0">
                          <a:solidFill>
                            <a:schemeClr val="tx1"/>
                          </a:solidFill>
                          <a:effectLst/>
                          <a:latin typeface="+mn-lt"/>
                          <a:ea typeface="+mn-ea"/>
                          <a:cs typeface="+mn-cs"/>
                        </a:rPr>
                        <a:t>Sigma2 </a:t>
                      </a:r>
                      <a:r>
                        <a:rPr lang="en-US" sz="1400" dirty="0"/>
                        <a:t>P value </a:t>
                      </a:r>
                    </a:p>
                  </a:txBody>
                  <a:tcPr/>
                </a:tc>
                <a:tc>
                  <a:txBody>
                    <a:bodyPr/>
                    <a:lstStyle/>
                    <a:p>
                      <a:r>
                        <a:rPr lang="en-US" sz="1400" b="0" i="0" kern="1200" dirty="0">
                          <a:solidFill>
                            <a:schemeClr val="tx1"/>
                          </a:solidFill>
                          <a:effectLst/>
                          <a:latin typeface="+mn-lt"/>
                          <a:ea typeface="+mn-ea"/>
                          <a:cs typeface="+mn-cs"/>
                        </a:rPr>
                        <a:t>0.000</a:t>
                      </a:r>
                      <a:endParaRPr lang="en-US" sz="1400" dirty="0"/>
                    </a:p>
                  </a:txBody>
                  <a:tcPr/>
                </a:tc>
                <a:extLst>
                  <a:ext uri="{0D108BD9-81ED-4DB2-BD59-A6C34878D82A}">
                    <a16:rowId xmlns:a16="http://schemas.microsoft.com/office/drawing/2014/main" val="3231981181"/>
                  </a:ext>
                </a:extLst>
              </a:tr>
              <a:tr h="294899">
                <a:tc>
                  <a:txBody>
                    <a:bodyPr/>
                    <a:lstStyle/>
                    <a:p>
                      <a:r>
                        <a:rPr lang="en-US" sz="1400" b="0" i="0" kern="1200" dirty="0">
                          <a:solidFill>
                            <a:schemeClr val="tx1"/>
                          </a:solidFill>
                          <a:effectLst/>
                          <a:latin typeface="+mn-lt"/>
                          <a:ea typeface="+mn-ea"/>
                          <a:cs typeface="+mn-cs"/>
                        </a:rPr>
                        <a:t>MSE</a:t>
                      </a:r>
                      <a:endParaRPr lang="en-US" sz="1400" dirty="0"/>
                    </a:p>
                  </a:txBody>
                  <a:tcPr/>
                </a:tc>
                <a:tc>
                  <a:txBody>
                    <a:bodyPr/>
                    <a:lstStyle/>
                    <a:p>
                      <a:r>
                        <a:rPr lang="en-US" sz="1400" b="0" i="0" kern="1200" dirty="0">
                          <a:solidFill>
                            <a:schemeClr val="tx1"/>
                          </a:solidFill>
                          <a:effectLst/>
                          <a:latin typeface="+mn-lt"/>
                          <a:ea typeface="+mn-ea"/>
                          <a:cs typeface="+mn-cs"/>
                        </a:rPr>
                        <a:t>5.415</a:t>
                      </a:r>
                      <a:endParaRPr lang="en-US" sz="1400" dirty="0"/>
                    </a:p>
                  </a:txBody>
                  <a:tcPr/>
                </a:tc>
                <a:extLst>
                  <a:ext uri="{0D108BD9-81ED-4DB2-BD59-A6C34878D82A}">
                    <a16:rowId xmlns:a16="http://schemas.microsoft.com/office/drawing/2014/main" val="1343163439"/>
                  </a:ext>
                </a:extLst>
              </a:tr>
              <a:tr h="294899">
                <a:tc>
                  <a:txBody>
                    <a:bodyPr/>
                    <a:lstStyle/>
                    <a:p>
                      <a:r>
                        <a:rPr lang="en-US" sz="1400" b="0" i="0" kern="1200" dirty="0">
                          <a:solidFill>
                            <a:schemeClr val="tx1"/>
                          </a:solidFill>
                          <a:effectLst/>
                          <a:latin typeface="+mn-lt"/>
                          <a:ea typeface="+mn-ea"/>
                          <a:cs typeface="+mn-cs"/>
                        </a:rPr>
                        <a:t>RMSE</a:t>
                      </a:r>
                      <a:endParaRPr lang="en-US" sz="1400" dirty="0"/>
                    </a:p>
                  </a:txBody>
                  <a:tcPr/>
                </a:tc>
                <a:tc>
                  <a:txBody>
                    <a:bodyPr/>
                    <a:lstStyle/>
                    <a:p>
                      <a:r>
                        <a:rPr lang="en-US" sz="1400" b="0" i="0" kern="1200" dirty="0">
                          <a:solidFill>
                            <a:schemeClr val="tx1"/>
                          </a:solidFill>
                          <a:effectLst/>
                          <a:latin typeface="+mn-lt"/>
                          <a:ea typeface="+mn-ea"/>
                          <a:cs typeface="+mn-cs"/>
                        </a:rPr>
                        <a:t>7.358</a:t>
                      </a:r>
                      <a:endParaRPr lang="en-US" sz="1400" dirty="0"/>
                    </a:p>
                  </a:txBody>
                  <a:tcPr/>
                </a:tc>
                <a:extLst>
                  <a:ext uri="{0D108BD9-81ED-4DB2-BD59-A6C34878D82A}">
                    <a16:rowId xmlns:a16="http://schemas.microsoft.com/office/drawing/2014/main" val="507012707"/>
                  </a:ext>
                </a:extLst>
              </a:tr>
            </a:tbl>
          </a:graphicData>
        </a:graphic>
      </p:graphicFrame>
      <p:sp>
        <p:nvSpPr>
          <p:cNvPr id="58" name="TextBox 57">
            <a:extLst>
              <a:ext uri="{FF2B5EF4-FFF2-40B4-BE49-F238E27FC236}">
                <a16:creationId xmlns:a16="http://schemas.microsoft.com/office/drawing/2014/main" id="{5DF3BA08-F156-AD29-C531-130B7778EB53}"/>
              </a:ext>
            </a:extLst>
          </p:cNvPr>
          <p:cNvSpPr txBox="1"/>
          <p:nvPr/>
        </p:nvSpPr>
        <p:spPr>
          <a:xfrm>
            <a:off x="12924206" y="6268336"/>
            <a:ext cx="5592394" cy="954107"/>
          </a:xfrm>
          <a:prstGeom prst="rect">
            <a:avLst/>
          </a:prstGeom>
          <a:noFill/>
        </p:spPr>
        <p:txBody>
          <a:bodyPr wrap="square">
            <a:spAutoFit/>
          </a:bodyPr>
          <a:lstStyle/>
          <a:p>
            <a:r>
              <a:rPr lang="en-US" sz="1400" b="0" dirty="0">
                <a:solidFill>
                  <a:srgbClr val="001080"/>
                </a:solidFill>
                <a:effectLst/>
                <a:highlight>
                  <a:srgbClr val="FFFFFF"/>
                </a:highlight>
                <a:latin typeface="Menlo" panose="020B0609030804020204" pitchFamily="49" charset="0"/>
              </a:rPr>
              <a:t>sarima_model_daily</a:t>
            </a:r>
            <a:r>
              <a:rPr lang="en-US" sz="1400" b="0" dirty="0">
                <a:solidFill>
                  <a:srgbClr val="3B3B3B"/>
                </a:solidFill>
                <a:effectLst/>
                <a:highlight>
                  <a:srgbClr val="FFFFFF"/>
                </a:highlight>
                <a:latin typeface="Menlo" panose="020B0609030804020204" pitchFamily="49" charset="0"/>
              </a:rPr>
              <a:t> </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 </a:t>
            </a:r>
            <a:r>
              <a:rPr lang="en-US" sz="1400" b="0" dirty="0">
                <a:solidFill>
                  <a:srgbClr val="267F99"/>
                </a:solidFill>
                <a:effectLst/>
                <a:highlight>
                  <a:srgbClr val="FFFFFF"/>
                </a:highlight>
                <a:latin typeface="Menlo" panose="020B0609030804020204" pitchFamily="49" charset="0"/>
              </a:rPr>
              <a:t>SARIMAX</a:t>
            </a:r>
            <a:r>
              <a:rPr lang="en-US" sz="1400" b="0" dirty="0">
                <a:solidFill>
                  <a:srgbClr val="3B3B3B"/>
                </a:solidFill>
                <a:effectLst/>
                <a:highlight>
                  <a:srgbClr val="FFFFFF"/>
                </a:highlight>
                <a:latin typeface="Menlo" panose="020B0609030804020204" pitchFamily="49" charset="0"/>
              </a:rPr>
              <a:t>(</a:t>
            </a:r>
            <a:r>
              <a:rPr lang="en-US" sz="1400" b="0" dirty="0" err="1">
                <a:solidFill>
                  <a:srgbClr val="001080"/>
                </a:solidFill>
                <a:effectLst/>
                <a:highlight>
                  <a:srgbClr val="FFFFFF"/>
                </a:highlight>
                <a:latin typeface="Menlo" panose="020B0609030804020204" pitchFamily="49" charset="0"/>
              </a:rPr>
              <a:t>dailyly_bookings</a:t>
            </a:r>
            <a:r>
              <a:rPr lang="en-US" sz="1400" b="0" dirty="0">
                <a:solidFill>
                  <a:srgbClr val="3B3B3B"/>
                </a:solidFill>
                <a:effectLst/>
                <a:highlight>
                  <a:srgbClr val="FFFFFF"/>
                </a:highlight>
                <a:latin typeface="Menlo" panose="020B0609030804020204" pitchFamily="49" charset="0"/>
              </a:rPr>
              <a:t>, </a:t>
            </a:r>
          </a:p>
          <a:p>
            <a:r>
              <a:rPr lang="en-US" sz="1400" b="0" dirty="0">
                <a:solidFill>
                  <a:srgbClr val="001080"/>
                </a:solidFill>
                <a:effectLst/>
                <a:highlight>
                  <a:srgbClr val="FFFFFF"/>
                </a:highlight>
                <a:latin typeface="Menlo" panose="020B0609030804020204" pitchFamily="49" charset="0"/>
              </a:rPr>
              <a:t>order</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a:t>
            </a:r>
            <a:r>
              <a:rPr lang="en-US" altLang="zh-CN" sz="1400" b="0" dirty="0">
                <a:solidFill>
                  <a:srgbClr val="098658"/>
                </a:solidFill>
                <a:effectLst/>
                <a:highlight>
                  <a:srgbClr val="FFFFFF"/>
                </a:highlight>
                <a:latin typeface="Menlo" panose="020B0609030804020204" pitchFamily="49" charset="0"/>
              </a:rPr>
              <a:t>0</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1</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0</a:t>
            </a:r>
            <a:r>
              <a:rPr lang="en-US" sz="1400" b="0" dirty="0">
                <a:solidFill>
                  <a:srgbClr val="3B3B3B"/>
                </a:solidFill>
                <a:effectLst/>
                <a:highlight>
                  <a:srgbClr val="FFFFFF"/>
                </a:highlight>
                <a:latin typeface="Menlo" panose="020B0609030804020204" pitchFamily="49" charset="0"/>
              </a:rPr>
              <a:t>), </a:t>
            </a:r>
          </a:p>
          <a:p>
            <a:r>
              <a:rPr lang="en-US" sz="1400" b="0" dirty="0" err="1">
                <a:solidFill>
                  <a:srgbClr val="001080"/>
                </a:solidFill>
                <a:effectLst/>
                <a:highlight>
                  <a:srgbClr val="FFFFFF"/>
                </a:highlight>
                <a:latin typeface="Menlo" panose="020B0609030804020204" pitchFamily="49" charset="0"/>
              </a:rPr>
              <a:t>seasonal_order</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a:t>
            </a:r>
            <a:r>
              <a:rPr lang="en-US" altLang="zh-CN" sz="1400" b="0" dirty="0">
                <a:solidFill>
                  <a:srgbClr val="098658"/>
                </a:solidFill>
                <a:effectLst/>
                <a:highlight>
                  <a:srgbClr val="FFFFFF"/>
                </a:highlight>
                <a:latin typeface="Menlo" panose="020B0609030804020204" pitchFamily="49" charset="0"/>
              </a:rPr>
              <a:t>0</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1</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0</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30</a:t>
            </a:r>
            <a:r>
              <a:rPr lang="en-US" sz="1400" b="0" dirty="0">
                <a:solidFill>
                  <a:srgbClr val="3B3B3B"/>
                </a:solidFill>
                <a:effectLst/>
                <a:highlight>
                  <a:srgbClr val="FFFFFF"/>
                </a:highlight>
                <a:latin typeface="Menlo" panose="020B0609030804020204" pitchFamily="49" charset="0"/>
              </a:rPr>
              <a:t>))</a:t>
            </a:r>
          </a:p>
          <a:p>
            <a:r>
              <a:rPr lang="en-US" sz="1400" b="0" dirty="0">
                <a:solidFill>
                  <a:srgbClr val="001080"/>
                </a:solidFill>
                <a:effectLst/>
                <a:highlight>
                  <a:srgbClr val="FFFFFF"/>
                </a:highlight>
                <a:latin typeface="Menlo" panose="020B0609030804020204" pitchFamily="49" charset="0"/>
              </a:rPr>
              <a:t>sarima_result_daily</a:t>
            </a:r>
            <a:r>
              <a:rPr lang="en-US" sz="1400" b="0" dirty="0">
                <a:solidFill>
                  <a:srgbClr val="3B3B3B"/>
                </a:solidFill>
                <a:effectLst/>
                <a:highlight>
                  <a:srgbClr val="FFFFFF"/>
                </a:highlight>
                <a:latin typeface="Menlo" panose="020B0609030804020204" pitchFamily="49" charset="0"/>
              </a:rPr>
              <a:t> </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 </a:t>
            </a:r>
            <a:r>
              <a:rPr lang="en-US" sz="1400" b="0" dirty="0" err="1">
                <a:solidFill>
                  <a:srgbClr val="001080"/>
                </a:solidFill>
                <a:effectLst/>
                <a:highlight>
                  <a:srgbClr val="FFFFFF"/>
                </a:highlight>
                <a:latin typeface="Menlo" panose="020B0609030804020204" pitchFamily="49" charset="0"/>
              </a:rPr>
              <a:t>sarima_model_daily</a:t>
            </a:r>
            <a:r>
              <a:rPr lang="en-US" sz="1400" b="0" dirty="0" err="1">
                <a:solidFill>
                  <a:srgbClr val="3B3B3B"/>
                </a:solidFill>
                <a:effectLst/>
                <a:highlight>
                  <a:srgbClr val="FFFFFF"/>
                </a:highlight>
                <a:latin typeface="Menlo" panose="020B0609030804020204" pitchFamily="49" charset="0"/>
              </a:rPr>
              <a:t>.</a:t>
            </a:r>
            <a:r>
              <a:rPr lang="en-US" sz="1400" b="0" dirty="0" err="1">
                <a:solidFill>
                  <a:srgbClr val="795E26"/>
                </a:solidFill>
                <a:effectLst/>
                <a:highlight>
                  <a:srgbClr val="FFFFFF"/>
                </a:highlight>
                <a:latin typeface="Menlo" panose="020B0609030804020204" pitchFamily="49" charset="0"/>
              </a:rPr>
              <a:t>fit</a:t>
            </a:r>
            <a:r>
              <a:rPr lang="en-US" sz="1400" b="0" dirty="0">
                <a:solidFill>
                  <a:srgbClr val="3B3B3B"/>
                </a:solidFill>
                <a:effectLst/>
                <a:highlight>
                  <a:srgbClr val="FFFFFF"/>
                </a:highlight>
                <a:latin typeface="Menlo" panose="020B0609030804020204" pitchFamily="49" charset="0"/>
              </a:rPr>
              <a:t>()</a:t>
            </a:r>
          </a:p>
        </p:txBody>
      </p:sp>
      <p:graphicFrame>
        <p:nvGraphicFramePr>
          <p:cNvPr id="59" name="Table 58">
            <a:extLst>
              <a:ext uri="{FF2B5EF4-FFF2-40B4-BE49-F238E27FC236}">
                <a16:creationId xmlns:a16="http://schemas.microsoft.com/office/drawing/2014/main" id="{92CFE93D-7CEB-AD4D-F258-5EF3C79D516F}"/>
              </a:ext>
            </a:extLst>
          </p:cNvPr>
          <p:cNvGraphicFramePr>
            <a:graphicFrameLocks noGrp="1"/>
          </p:cNvGraphicFramePr>
          <p:nvPr/>
        </p:nvGraphicFramePr>
        <p:xfrm>
          <a:off x="13025072" y="7353300"/>
          <a:ext cx="2590800" cy="1828800"/>
        </p:xfrm>
        <a:graphic>
          <a:graphicData uri="http://schemas.openxmlformats.org/drawingml/2006/table">
            <a:tbl>
              <a:tblPr firstRow="1" bandRow="1">
                <a:tableStyleId>{5940675A-B579-460E-94D1-54222C63F5DA}</a:tableStyleId>
              </a:tblPr>
              <a:tblGrid>
                <a:gridCol w="1295400">
                  <a:extLst>
                    <a:ext uri="{9D8B030D-6E8A-4147-A177-3AD203B41FA5}">
                      <a16:colId xmlns:a16="http://schemas.microsoft.com/office/drawing/2014/main" val="2426945978"/>
                    </a:ext>
                  </a:extLst>
                </a:gridCol>
                <a:gridCol w="1295400">
                  <a:extLst>
                    <a:ext uri="{9D8B030D-6E8A-4147-A177-3AD203B41FA5}">
                      <a16:colId xmlns:a16="http://schemas.microsoft.com/office/drawing/2014/main" val="1570016045"/>
                    </a:ext>
                  </a:extLst>
                </a:gridCol>
              </a:tblGrid>
              <a:tr h="294899">
                <a:tc>
                  <a:txBody>
                    <a:bodyPr/>
                    <a:lstStyle/>
                    <a:p>
                      <a:r>
                        <a:rPr lang="en-US" sz="1400" b="0" i="0" kern="1200" dirty="0">
                          <a:solidFill>
                            <a:schemeClr val="tx1"/>
                          </a:solidFill>
                          <a:effectLst/>
                          <a:latin typeface="+mn-lt"/>
                          <a:ea typeface="+mn-ea"/>
                          <a:cs typeface="+mn-cs"/>
                        </a:rPr>
                        <a:t>Log Likelihood</a:t>
                      </a:r>
                      <a:endParaRPr lang="en-US" sz="1400" dirty="0"/>
                    </a:p>
                  </a:txBody>
                  <a:tcPr/>
                </a:tc>
                <a:tc>
                  <a:txBody>
                    <a:bodyPr/>
                    <a:lstStyle/>
                    <a:p>
                      <a:r>
                        <a:rPr lang="en-US" sz="1400" b="0" i="0" kern="1200" dirty="0">
                          <a:solidFill>
                            <a:srgbClr val="FF0000"/>
                          </a:solidFill>
                          <a:effectLst/>
                          <a:latin typeface="+mn-lt"/>
                          <a:ea typeface="+mn-ea"/>
                          <a:cs typeface="+mn-cs"/>
                        </a:rPr>
                        <a:t>-766.940</a:t>
                      </a:r>
                      <a:endParaRPr lang="en-US" sz="1400" dirty="0">
                        <a:solidFill>
                          <a:srgbClr val="FF0000"/>
                        </a:solidFill>
                      </a:endParaRPr>
                    </a:p>
                  </a:txBody>
                  <a:tcPr/>
                </a:tc>
                <a:extLst>
                  <a:ext uri="{0D108BD9-81ED-4DB2-BD59-A6C34878D82A}">
                    <a16:rowId xmlns:a16="http://schemas.microsoft.com/office/drawing/2014/main" val="2817067326"/>
                  </a:ext>
                </a:extLst>
              </a:tr>
              <a:tr h="294899">
                <a:tc>
                  <a:txBody>
                    <a:bodyPr/>
                    <a:lstStyle/>
                    <a:p>
                      <a:r>
                        <a:rPr lang="en-US" sz="1400" b="0" i="0" kern="1200" dirty="0">
                          <a:solidFill>
                            <a:schemeClr val="tx1"/>
                          </a:solidFill>
                          <a:effectLst/>
                          <a:latin typeface="+mn-lt"/>
                          <a:ea typeface="+mn-ea"/>
                          <a:cs typeface="+mn-cs"/>
                        </a:rPr>
                        <a:t>AIC</a:t>
                      </a:r>
                      <a:endParaRPr lang="en-US" sz="1400" dirty="0"/>
                    </a:p>
                  </a:txBody>
                  <a:tcPr/>
                </a:tc>
                <a:tc>
                  <a:txBody>
                    <a:bodyPr/>
                    <a:lstStyle/>
                    <a:p>
                      <a:r>
                        <a:rPr lang="en-US" sz="1400" b="0" i="0" kern="1200" dirty="0">
                          <a:solidFill>
                            <a:srgbClr val="FF0000"/>
                          </a:solidFill>
                          <a:effectLst/>
                          <a:latin typeface="+mn-lt"/>
                          <a:ea typeface="+mn-ea"/>
                          <a:cs typeface="+mn-cs"/>
                        </a:rPr>
                        <a:t>1539.881</a:t>
                      </a:r>
                      <a:endParaRPr lang="en-US" sz="1400" dirty="0">
                        <a:solidFill>
                          <a:srgbClr val="FF0000"/>
                        </a:solidFill>
                      </a:endParaRPr>
                    </a:p>
                  </a:txBody>
                  <a:tcPr/>
                </a:tc>
                <a:extLst>
                  <a:ext uri="{0D108BD9-81ED-4DB2-BD59-A6C34878D82A}">
                    <a16:rowId xmlns:a16="http://schemas.microsoft.com/office/drawing/2014/main" val="2501782987"/>
                  </a:ext>
                </a:extLst>
              </a:tr>
              <a:tr h="294899">
                <a:tc>
                  <a:txBody>
                    <a:bodyPr/>
                    <a:lstStyle/>
                    <a:p>
                      <a:r>
                        <a:rPr lang="en-US" sz="1400" b="0" i="0" kern="1200" dirty="0">
                          <a:solidFill>
                            <a:schemeClr val="tx1"/>
                          </a:solidFill>
                          <a:effectLst/>
                          <a:latin typeface="+mn-lt"/>
                          <a:ea typeface="+mn-ea"/>
                          <a:cs typeface="+mn-cs"/>
                        </a:rPr>
                        <a:t>BIC</a:t>
                      </a:r>
                      <a:endParaRPr lang="en-US" sz="1400" dirty="0"/>
                    </a:p>
                  </a:txBody>
                  <a:tcPr/>
                </a:tc>
                <a:tc>
                  <a:txBody>
                    <a:bodyPr/>
                    <a:lstStyle/>
                    <a:p>
                      <a:r>
                        <a:rPr lang="en-US" sz="1400" b="0" i="0" kern="1200" dirty="0">
                          <a:solidFill>
                            <a:srgbClr val="FF0000"/>
                          </a:solidFill>
                          <a:effectLst/>
                          <a:latin typeface="+mn-lt"/>
                          <a:ea typeface="+mn-ea"/>
                          <a:cs typeface="+mn-cs"/>
                        </a:rPr>
                        <a:t>1553.729</a:t>
                      </a:r>
                      <a:endParaRPr lang="en-US" sz="1400" dirty="0">
                        <a:solidFill>
                          <a:srgbClr val="FF0000"/>
                        </a:solidFill>
                      </a:endParaRPr>
                    </a:p>
                  </a:txBody>
                  <a:tcPr/>
                </a:tc>
                <a:extLst>
                  <a:ext uri="{0D108BD9-81ED-4DB2-BD59-A6C34878D82A}">
                    <a16:rowId xmlns:a16="http://schemas.microsoft.com/office/drawing/2014/main" val="3777919945"/>
                  </a:ext>
                </a:extLst>
              </a:tr>
              <a:tr h="294899">
                <a:tc>
                  <a:txBody>
                    <a:bodyPr/>
                    <a:lstStyle/>
                    <a:p>
                      <a:r>
                        <a:rPr lang="en-US" sz="1400" b="0" i="0" kern="1200" dirty="0">
                          <a:solidFill>
                            <a:schemeClr val="tx1"/>
                          </a:solidFill>
                          <a:effectLst/>
                          <a:latin typeface="+mn-lt"/>
                          <a:ea typeface="+mn-ea"/>
                          <a:cs typeface="+mn-cs"/>
                        </a:rPr>
                        <a:t>Sigma2 </a:t>
                      </a:r>
                      <a:r>
                        <a:rPr lang="en-US" sz="1400" dirty="0"/>
                        <a:t>P value </a:t>
                      </a:r>
                    </a:p>
                  </a:txBody>
                  <a:tcPr/>
                </a:tc>
                <a:tc>
                  <a:txBody>
                    <a:bodyPr/>
                    <a:lstStyle/>
                    <a:p>
                      <a:r>
                        <a:rPr lang="en-US" sz="1400" b="0" i="0" kern="1200" dirty="0">
                          <a:solidFill>
                            <a:schemeClr val="tx1"/>
                          </a:solidFill>
                          <a:effectLst/>
                          <a:latin typeface="+mn-lt"/>
                          <a:ea typeface="+mn-ea"/>
                          <a:cs typeface="+mn-cs"/>
                        </a:rPr>
                        <a:t>0.000</a:t>
                      </a:r>
                      <a:endParaRPr lang="en-US" sz="1400" dirty="0"/>
                    </a:p>
                  </a:txBody>
                  <a:tcPr/>
                </a:tc>
                <a:extLst>
                  <a:ext uri="{0D108BD9-81ED-4DB2-BD59-A6C34878D82A}">
                    <a16:rowId xmlns:a16="http://schemas.microsoft.com/office/drawing/2014/main" val="3231981181"/>
                  </a:ext>
                </a:extLst>
              </a:tr>
              <a:tr h="294899">
                <a:tc>
                  <a:txBody>
                    <a:bodyPr/>
                    <a:lstStyle/>
                    <a:p>
                      <a:r>
                        <a:rPr lang="en-US" sz="1400" b="0" i="0" kern="1200" dirty="0">
                          <a:solidFill>
                            <a:schemeClr val="tx1"/>
                          </a:solidFill>
                          <a:effectLst/>
                          <a:latin typeface="+mn-lt"/>
                          <a:ea typeface="+mn-ea"/>
                          <a:cs typeface="+mn-cs"/>
                        </a:rPr>
                        <a:t>MSE</a:t>
                      </a:r>
                      <a:endParaRPr lang="en-US" sz="1400" dirty="0"/>
                    </a:p>
                  </a:txBody>
                  <a:tcPr/>
                </a:tc>
                <a:tc>
                  <a:txBody>
                    <a:bodyPr/>
                    <a:lstStyle/>
                    <a:p>
                      <a:r>
                        <a:rPr lang="en-US" sz="1400" b="0" i="0" kern="1200" dirty="0">
                          <a:solidFill>
                            <a:srgbClr val="FF0000"/>
                          </a:solidFill>
                          <a:effectLst/>
                          <a:latin typeface="+mn-lt"/>
                          <a:ea typeface="+mn-ea"/>
                          <a:cs typeface="+mn-cs"/>
                        </a:rPr>
                        <a:t>18079.214</a:t>
                      </a:r>
                      <a:endParaRPr lang="en-US" sz="1400" dirty="0">
                        <a:solidFill>
                          <a:srgbClr val="FF0000"/>
                        </a:solidFill>
                      </a:endParaRPr>
                    </a:p>
                  </a:txBody>
                  <a:tcPr/>
                </a:tc>
                <a:extLst>
                  <a:ext uri="{0D108BD9-81ED-4DB2-BD59-A6C34878D82A}">
                    <a16:rowId xmlns:a16="http://schemas.microsoft.com/office/drawing/2014/main" val="1343163439"/>
                  </a:ext>
                </a:extLst>
              </a:tr>
              <a:tr h="294899">
                <a:tc>
                  <a:txBody>
                    <a:bodyPr/>
                    <a:lstStyle/>
                    <a:p>
                      <a:r>
                        <a:rPr lang="en-US" sz="1400" b="0" i="0" kern="1200" dirty="0">
                          <a:solidFill>
                            <a:schemeClr val="tx1"/>
                          </a:solidFill>
                          <a:effectLst/>
                          <a:latin typeface="+mn-lt"/>
                          <a:ea typeface="+mn-ea"/>
                          <a:cs typeface="+mn-cs"/>
                        </a:rPr>
                        <a:t>RMSE</a:t>
                      </a:r>
                      <a:endParaRPr lang="en-US" sz="1400" dirty="0"/>
                    </a:p>
                  </a:txBody>
                  <a:tcPr/>
                </a:tc>
                <a:tc>
                  <a:txBody>
                    <a:bodyPr/>
                    <a:lstStyle/>
                    <a:p>
                      <a:r>
                        <a:rPr lang="en-US" sz="1400" b="0" i="0" kern="1200" dirty="0">
                          <a:solidFill>
                            <a:srgbClr val="FF0000"/>
                          </a:solidFill>
                          <a:effectLst/>
                          <a:latin typeface="+mn-lt"/>
                          <a:ea typeface="+mn-ea"/>
                          <a:cs typeface="+mn-cs"/>
                        </a:rPr>
                        <a:t>134.458</a:t>
                      </a:r>
                      <a:endParaRPr lang="en-US" sz="1400" dirty="0">
                        <a:solidFill>
                          <a:srgbClr val="FF0000"/>
                        </a:solidFill>
                      </a:endParaRPr>
                    </a:p>
                  </a:txBody>
                  <a:tcPr/>
                </a:tc>
                <a:extLst>
                  <a:ext uri="{0D108BD9-81ED-4DB2-BD59-A6C34878D82A}">
                    <a16:rowId xmlns:a16="http://schemas.microsoft.com/office/drawing/2014/main" val="507012707"/>
                  </a:ext>
                </a:extLst>
              </a:tr>
            </a:tbl>
          </a:graphicData>
        </a:graphic>
      </p:graphicFrame>
      <p:sp>
        <p:nvSpPr>
          <p:cNvPr id="60" name="TextBox 59">
            <a:extLst>
              <a:ext uri="{FF2B5EF4-FFF2-40B4-BE49-F238E27FC236}">
                <a16:creationId xmlns:a16="http://schemas.microsoft.com/office/drawing/2014/main" id="{303B38B1-2027-320C-510A-C27529D19337}"/>
              </a:ext>
            </a:extLst>
          </p:cNvPr>
          <p:cNvSpPr txBox="1"/>
          <p:nvPr/>
        </p:nvSpPr>
        <p:spPr>
          <a:xfrm>
            <a:off x="11262207" y="5335791"/>
            <a:ext cx="814069" cy="307777"/>
          </a:xfrm>
          <a:prstGeom prst="rect">
            <a:avLst/>
          </a:prstGeom>
          <a:noFill/>
        </p:spPr>
        <p:txBody>
          <a:bodyPr wrap="square" rtlCol="0">
            <a:spAutoFit/>
          </a:bodyPr>
          <a:lstStyle/>
          <a:p>
            <a:r>
              <a:rPr lang="en-US" sz="1400" dirty="0"/>
              <a:t>(6.1.1)</a:t>
            </a:r>
          </a:p>
        </p:txBody>
      </p:sp>
      <p:sp>
        <p:nvSpPr>
          <p:cNvPr id="61" name="TextBox 60">
            <a:extLst>
              <a:ext uri="{FF2B5EF4-FFF2-40B4-BE49-F238E27FC236}">
                <a16:creationId xmlns:a16="http://schemas.microsoft.com/office/drawing/2014/main" id="{911FC7CD-C71E-BB49-913D-D33525426959}"/>
              </a:ext>
            </a:extLst>
          </p:cNvPr>
          <p:cNvSpPr txBox="1"/>
          <p:nvPr/>
        </p:nvSpPr>
        <p:spPr>
          <a:xfrm>
            <a:off x="12211003" y="5337151"/>
            <a:ext cx="814069" cy="307777"/>
          </a:xfrm>
          <a:prstGeom prst="rect">
            <a:avLst/>
          </a:prstGeom>
          <a:noFill/>
        </p:spPr>
        <p:txBody>
          <a:bodyPr wrap="square" rtlCol="0">
            <a:spAutoFit/>
          </a:bodyPr>
          <a:lstStyle/>
          <a:p>
            <a:r>
              <a:rPr lang="en-US" sz="1400" dirty="0"/>
              <a:t>(1.1.1)</a:t>
            </a:r>
          </a:p>
        </p:txBody>
      </p:sp>
      <p:sp>
        <p:nvSpPr>
          <p:cNvPr id="62" name="TextBox 61">
            <a:extLst>
              <a:ext uri="{FF2B5EF4-FFF2-40B4-BE49-F238E27FC236}">
                <a16:creationId xmlns:a16="http://schemas.microsoft.com/office/drawing/2014/main" id="{33B5ACB0-0320-0283-6D9F-C8ACE4C0755B}"/>
              </a:ext>
            </a:extLst>
          </p:cNvPr>
          <p:cNvSpPr txBox="1"/>
          <p:nvPr/>
        </p:nvSpPr>
        <p:spPr>
          <a:xfrm>
            <a:off x="13135314" y="5331310"/>
            <a:ext cx="814069" cy="307777"/>
          </a:xfrm>
          <a:prstGeom prst="rect">
            <a:avLst/>
          </a:prstGeom>
          <a:noFill/>
        </p:spPr>
        <p:txBody>
          <a:bodyPr wrap="square" rtlCol="0">
            <a:spAutoFit/>
          </a:bodyPr>
          <a:lstStyle/>
          <a:p>
            <a:r>
              <a:rPr lang="en-US" sz="1400" b="1" dirty="0"/>
              <a:t>(0.1.0)</a:t>
            </a:r>
          </a:p>
        </p:txBody>
      </p:sp>
      <p:sp>
        <p:nvSpPr>
          <p:cNvPr id="8" name="TextBox 7">
            <a:extLst>
              <a:ext uri="{FF2B5EF4-FFF2-40B4-BE49-F238E27FC236}">
                <a16:creationId xmlns:a16="http://schemas.microsoft.com/office/drawing/2014/main" id="{1CAC2CC4-9E49-844D-BEE1-CBC5DE5DAFFC}"/>
              </a:ext>
            </a:extLst>
          </p:cNvPr>
          <p:cNvSpPr txBox="1"/>
          <p:nvPr/>
        </p:nvSpPr>
        <p:spPr>
          <a:xfrm>
            <a:off x="403179" y="5978723"/>
            <a:ext cx="2721021" cy="307777"/>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rgbClr val="3B3B3B"/>
                </a:solidFill>
                <a:effectLst/>
                <a:highlight>
                  <a:srgbClr val="FFFFFF"/>
                </a:highlight>
                <a:latin typeface="Menlo" panose="020B0609030804020204" pitchFamily="49" charset="0"/>
              </a:rPr>
              <a:t>Remove 5 outliers</a:t>
            </a:r>
          </a:p>
        </p:txBody>
      </p:sp>
      <p:sp>
        <p:nvSpPr>
          <p:cNvPr id="17" name="TextBox 16">
            <a:extLst>
              <a:ext uri="{FF2B5EF4-FFF2-40B4-BE49-F238E27FC236}">
                <a16:creationId xmlns:a16="http://schemas.microsoft.com/office/drawing/2014/main" id="{2C1EB83F-67C4-0473-6149-371F771C4DEC}"/>
              </a:ext>
            </a:extLst>
          </p:cNvPr>
          <p:cNvSpPr txBox="1"/>
          <p:nvPr/>
        </p:nvSpPr>
        <p:spPr>
          <a:xfrm>
            <a:off x="8991600" y="1367146"/>
            <a:ext cx="12148528" cy="523220"/>
          </a:xfrm>
          <a:prstGeom prst="rect">
            <a:avLst/>
          </a:prstGeom>
          <a:noFill/>
        </p:spPr>
        <p:txBody>
          <a:bodyPr wrap="square">
            <a:spAutoFit/>
          </a:bodyPr>
          <a:lstStyle/>
          <a:p>
            <a:r>
              <a:rPr lang="en-US" sz="1400" b="0" i="0" dirty="0">
                <a:solidFill>
                  <a:srgbClr val="3B3B3B"/>
                </a:solidFill>
                <a:effectLst/>
                <a:latin typeface="Menlo" panose="020B0609030804020204" pitchFamily="49" charset="0"/>
              </a:rPr>
              <a:t>Critical Values:</a:t>
            </a:r>
            <a:r>
              <a:rPr lang="zh-CN" altLang="en-US" sz="1400" b="0" i="0" dirty="0">
                <a:solidFill>
                  <a:srgbClr val="3B3B3B"/>
                </a:solidFill>
                <a:effectLst/>
                <a:latin typeface="Menlo" panose="020B0609030804020204" pitchFamily="49" charset="0"/>
              </a:rPr>
              <a:t> </a:t>
            </a:r>
            <a:r>
              <a:rPr lang="en-US" sz="1400" b="0" i="0" dirty="0">
                <a:solidFill>
                  <a:srgbClr val="3B3B3B"/>
                </a:solidFill>
                <a:effectLst/>
                <a:latin typeface="Menlo" panose="020B0609030804020204" pitchFamily="49" charset="0"/>
              </a:rPr>
              <a:t>1%: -3.439 5%: -2.865 10%: -2.569 </a:t>
            </a:r>
          </a:p>
          <a:p>
            <a:r>
              <a:rPr lang="en-US" sz="1400" b="0" i="0" dirty="0">
                <a:solidFill>
                  <a:srgbClr val="3B3B3B"/>
                </a:solidFill>
                <a:effectLst/>
                <a:latin typeface="Menlo" panose="020B0609030804020204" pitchFamily="49" charset="0"/>
              </a:rPr>
              <a:t>Reject the null hypothesis (H0), the data does not have a unit root and is stationary.</a:t>
            </a:r>
            <a:endParaRPr lang="en-US" sz="14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5444" y="9284670"/>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8" name="AutoShape 8"/>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3" name="TextBox 14">
            <a:extLst>
              <a:ext uri="{FF2B5EF4-FFF2-40B4-BE49-F238E27FC236}">
                <a16:creationId xmlns:a16="http://schemas.microsoft.com/office/drawing/2014/main" id="{9A0B3C2F-784C-B868-A3BA-0CCFA0D1A4CE}"/>
              </a:ext>
            </a:extLst>
          </p:cNvPr>
          <p:cNvSpPr txBox="1"/>
          <p:nvPr/>
        </p:nvSpPr>
        <p:spPr>
          <a:xfrm>
            <a:off x="403180" y="264803"/>
            <a:ext cx="16825000" cy="666849"/>
          </a:xfrm>
          <a:prstGeom prst="rect">
            <a:avLst/>
          </a:prstGeom>
        </p:spPr>
        <p:txBody>
          <a:bodyPr lIns="0" tIns="0" rIns="0" bIns="0" rtlCol="0" anchor="t">
            <a:spAutoFit/>
          </a:bodyPr>
          <a:lstStyle/>
          <a:p>
            <a:pPr algn="l">
              <a:lnSpc>
                <a:spcPts val="5248"/>
              </a:lnSpc>
            </a:pPr>
            <a:r>
              <a:rPr lang="en-US" sz="4800" dirty="0">
                <a:solidFill>
                  <a:srgbClr val="002142"/>
                </a:solidFill>
                <a:latin typeface="Arimo"/>
              </a:rPr>
              <a:t>6.ARIMA Model</a:t>
            </a:r>
          </a:p>
        </p:txBody>
      </p:sp>
      <p:sp>
        <p:nvSpPr>
          <p:cNvPr id="14" name="TextBox 13">
            <a:extLst>
              <a:ext uri="{FF2B5EF4-FFF2-40B4-BE49-F238E27FC236}">
                <a16:creationId xmlns:a16="http://schemas.microsoft.com/office/drawing/2014/main" id="{6F8E5DB6-2EBE-205F-25F5-EB72CC07C8A0}"/>
              </a:ext>
            </a:extLst>
          </p:cNvPr>
          <p:cNvSpPr txBox="1"/>
          <p:nvPr/>
        </p:nvSpPr>
        <p:spPr>
          <a:xfrm>
            <a:off x="-5444" y="3059518"/>
            <a:ext cx="8037990" cy="369332"/>
          </a:xfrm>
          <a:prstGeom prst="rect">
            <a:avLst/>
          </a:prstGeom>
          <a:noFill/>
        </p:spPr>
        <p:txBody>
          <a:bodyPr wrap="square" rtlCol="0">
            <a:spAutoFit/>
          </a:bodyPr>
          <a:lstStyle/>
          <a:p>
            <a:pPr marL="285750" indent="-285750">
              <a:buFont typeface="Wingdings" pitchFamily="2" charset="2"/>
              <a:buChar char="Ø"/>
            </a:pPr>
            <a:r>
              <a:rPr lang="en-US" b="1" dirty="0"/>
              <a:t>Using</a:t>
            </a:r>
            <a:r>
              <a:rPr lang="zh-CN" altLang="en-US" b="1" dirty="0"/>
              <a:t> </a:t>
            </a:r>
            <a:r>
              <a:rPr lang="en-US" altLang="zh-CN" b="1" dirty="0"/>
              <a:t>monthly bookings to do the analysis. </a:t>
            </a:r>
            <a:endParaRPr lang="en-US" b="1" dirty="0"/>
          </a:p>
        </p:txBody>
      </p:sp>
      <p:sp>
        <p:nvSpPr>
          <p:cNvPr id="16" name="TextBox 15">
            <a:extLst>
              <a:ext uri="{FF2B5EF4-FFF2-40B4-BE49-F238E27FC236}">
                <a16:creationId xmlns:a16="http://schemas.microsoft.com/office/drawing/2014/main" id="{DFCE4E78-67D1-B43B-1FED-113B0A6D9C8A}"/>
              </a:ext>
            </a:extLst>
          </p:cNvPr>
          <p:cNvSpPr txBox="1"/>
          <p:nvPr/>
        </p:nvSpPr>
        <p:spPr>
          <a:xfrm>
            <a:off x="489360" y="1672257"/>
            <a:ext cx="9150626" cy="307777"/>
          </a:xfrm>
          <a:prstGeom prst="rect">
            <a:avLst/>
          </a:prstGeom>
          <a:noFill/>
        </p:spPr>
        <p:txBody>
          <a:bodyPr wrap="square">
            <a:spAutoFit/>
          </a:bodyPr>
          <a:lstStyle/>
          <a:p>
            <a:r>
              <a:rPr lang="en-US" sz="1400" b="0" dirty="0" err="1">
                <a:solidFill>
                  <a:srgbClr val="001080"/>
                </a:solidFill>
                <a:effectLst/>
                <a:highlight>
                  <a:srgbClr val="FFFFFF"/>
                </a:highlight>
                <a:latin typeface="Menlo" panose="020B0609030804020204" pitchFamily="49" charset="0"/>
              </a:rPr>
              <a:t>monthly_bookings</a:t>
            </a:r>
            <a:r>
              <a:rPr lang="en-US" sz="1400" b="0" dirty="0">
                <a:solidFill>
                  <a:srgbClr val="3B3B3B"/>
                </a:solidFill>
                <a:effectLst/>
                <a:highlight>
                  <a:srgbClr val="FFFFFF"/>
                </a:highlight>
                <a:latin typeface="Menlo" panose="020B0609030804020204" pitchFamily="49" charset="0"/>
              </a:rPr>
              <a:t> </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 </a:t>
            </a:r>
            <a:r>
              <a:rPr lang="en-US" sz="1400" b="0" dirty="0" err="1">
                <a:solidFill>
                  <a:srgbClr val="001080"/>
                </a:solidFill>
                <a:effectLst/>
                <a:highlight>
                  <a:srgbClr val="FFFFFF"/>
                </a:highlight>
                <a:latin typeface="Menlo" panose="020B0609030804020204" pitchFamily="49" charset="0"/>
              </a:rPr>
              <a:t>daily_bookings</a:t>
            </a:r>
            <a:r>
              <a:rPr lang="en-US" sz="1400" b="0" dirty="0" err="1">
                <a:solidFill>
                  <a:srgbClr val="3B3B3B"/>
                </a:solidFill>
                <a:effectLst/>
                <a:highlight>
                  <a:srgbClr val="FFFFFF"/>
                </a:highlight>
                <a:latin typeface="Menlo" panose="020B0609030804020204" pitchFamily="49" charset="0"/>
              </a:rPr>
              <a:t>.</a:t>
            </a:r>
            <a:r>
              <a:rPr lang="en-US" sz="1400" b="0" dirty="0" err="1">
                <a:solidFill>
                  <a:srgbClr val="795E26"/>
                </a:solidFill>
                <a:effectLst/>
                <a:highlight>
                  <a:srgbClr val="FFFFFF"/>
                </a:highlight>
                <a:latin typeface="Menlo" panose="020B0609030804020204" pitchFamily="49" charset="0"/>
              </a:rPr>
              <a:t>resample</a:t>
            </a:r>
            <a:r>
              <a:rPr lang="en-US" sz="1400" b="0" dirty="0">
                <a:solidFill>
                  <a:srgbClr val="3B3B3B"/>
                </a:solidFill>
                <a:effectLst/>
                <a:highlight>
                  <a:srgbClr val="FFFFFF"/>
                </a:highlight>
                <a:latin typeface="Menlo" panose="020B0609030804020204" pitchFamily="49" charset="0"/>
              </a:rPr>
              <a:t>(</a:t>
            </a:r>
            <a:r>
              <a:rPr lang="en-US" sz="1400" b="0" dirty="0">
                <a:solidFill>
                  <a:srgbClr val="A31515"/>
                </a:solidFill>
                <a:effectLst/>
                <a:highlight>
                  <a:srgbClr val="FFFFFF"/>
                </a:highlight>
                <a:latin typeface="Menlo" panose="020B0609030804020204" pitchFamily="49" charset="0"/>
              </a:rPr>
              <a:t>'M'</a:t>
            </a:r>
            <a:r>
              <a:rPr lang="en-US" sz="1400" b="0" dirty="0">
                <a:solidFill>
                  <a:srgbClr val="3B3B3B"/>
                </a:solidFill>
                <a:effectLst/>
                <a:highlight>
                  <a:srgbClr val="FFFFFF"/>
                </a:highlight>
                <a:latin typeface="Menlo" panose="020B0609030804020204" pitchFamily="49" charset="0"/>
              </a:rPr>
              <a:t>).</a:t>
            </a:r>
            <a:r>
              <a:rPr lang="en-US" sz="1400" b="0" dirty="0">
                <a:solidFill>
                  <a:srgbClr val="795E26"/>
                </a:solidFill>
                <a:effectLst/>
                <a:highlight>
                  <a:srgbClr val="FFFFFF"/>
                </a:highlight>
                <a:latin typeface="Menlo" panose="020B0609030804020204" pitchFamily="49" charset="0"/>
              </a:rPr>
              <a:t>sum</a:t>
            </a:r>
            <a:r>
              <a:rPr lang="en-US" sz="1400" b="0" dirty="0">
                <a:solidFill>
                  <a:srgbClr val="3B3B3B"/>
                </a:solidFill>
                <a:effectLst/>
                <a:highlight>
                  <a:srgbClr val="FFFFFF"/>
                </a:highlight>
                <a:latin typeface="Menlo" panose="020B0609030804020204" pitchFamily="49" charset="0"/>
              </a:rPr>
              <a:t>()</a:t>
            </a:r>
          </a:p>
        </p:txBody>
      </p:sp>
      <p:pic>
        <p:nvPicPr>
          <p:cNvPr id="18" name="Picture 17">
            <a:extLst>
              <a:ext uri="{FF2B5EF4-FFF2-40B4-BE49-F238E27FC236}">
                <a16:creationId xmlns:a16="http://schemas.microsoft.com/office/drawing/2014/main" id="{699098E0-3D0C-4766-5517-748F35A607C8}"/>
              </a:ext>
            </a:extLst>
          </p:cNvPr>
          <p:cNvPicPr>
            <a:picLocks noChangeAspect="1"/>
          </p:cNvPicPr>
          <p:nvPr/>
        </p:nvPicPr>
        <p:blipFill>
          <a:blip r:embed="rId4"/>
          <a:stretch>
            <a:fillRect/>
          </a:stretch>
        </p:blipFill>
        <p:spPr>
          <a:xfrm>
            <a:off x="6210556" y="1702642"/>
            <a:ext cx="2527300" cy="1727200"/>
          </a:xfrm>
          <a:prstGeom prst="rect">
            <a:avLst/>
          </a:prstGeom>
        </p:spPr>
      </p:pic>
      <p:sp>
        <p:nvSpPr>
          <p:cNvPr id="19" name="TextBox 18">
            <a:extLst>
              <a:ext uri="{FF2B5EF4-FFF2-40B4-BE49-F238E27FC236}">
                <a16:creationId xmlns:a16="http://schemas.microsoft.com/office/drawing/2014/main" id="{01C35877-7B7A-5C9F-EA0B-22098CCC4BAD}"/>
              </a:ext>
            </a:extLst>
          </p:cNvPr>
          <p:cNvSpPr txBox="1"/>
          <p:nvPr/>
        </p:nvSpPr>
        <p:spPr>
          <a:xfrm>
            <a:off x="-5444" y="1304847"/>
            <a:ext cx="6917635" cy="369332"/>
          </a:xfrm>
          <a:prstGeom prst="rect">
            <a:avLst/>
          </a:prstGeom>
          <a:noFill/>
        </p:spPr>
        <p:txBody>
          <a:bodyPr wrap="square" rtlCol="0">
            <a:spAutoFit/>
          </a:bodyPr>
          <a:lstStyle/>
          <a:p>
            <a:pPr marL="285750" indent="-285750">
              <a:buFont typeface="Wingdings" pitchFamily="2" charset="2"/>
              <a:buChar char="Ø"/>
            </a:pPr>
            <a:r>
              <a:rPr lang="en-US" b="1" dirty="0"/>
              <a:t>Using</a:t>
            </a:r>
            <a:r>
              <a:rPr lang="zh-CN" altLang="en-US" b="1" dirty="0"/>
              <a:t> </a:t>
            </a:r>
            <a:r>
              <a:rPr lang="en-US" altLang="zh-CN" b="1" dirty="0"/>
              <a:t>set_index function to transform the data into time series type.</a:t>
            </a:r>
            <a:endParaRPr lang="en-US" b="1" dirty="0"/>
          </a:p>
        </p:txBody>
      </p:sp>
      <p:sp>
        <p:nvSpPr>
          <p:cNvPr id="20" name="TextBox 19">
            <a:extLst>
              <a:ext uri="{FF2B5EF4-FFF2-40B4-BE49-F238E27FC236}">
                <a16:creationId xmlns:a16="http://schemas.microsoft.com/office/drawing/2014/main" id="{59C434CA-20E3-41A5-EA07-506C91B16B6F}"/>
              </a:ext>
            </a:extLst>
          </p:cNvPr>
          <p:cNvSpPr txBox="1"/>
          <p:nvPr/>
        </p:nvSpPr>
        <p:spPr>
          <a:xfrm>
            <a:off x="376676" y="3314700"/>
            <a:ext cx="8266589" cy="954107"/>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rgbClr val="3B3B3B"/>
                </a:solidFill>
                <a:effectLst/>
                <a:highlight>
                  <a:srgbClr val="FFFFFF"/>
                </a:highlight>
                <a:latin typeface="Menlo" panose="020B0609030804020204" pitchFamily="49" charset="0"/>
              </a:rPr>
              <a:t>Seasonal Decompose</a:t>
            </a:r>
          </a:p>
          <a:p>
            <a:r>
              <a:rPr lang="en-US" sz="1400" b="0" dirty="0">
                <a:solidFill>
                  <a:srgbClr val="3B3B3B"/>
                </a:solidFill>
                <a:effectLst/>
                <a:highlight>
                  <a:srgbClr val="FFFFFF"/>
                </a:highlight>
                <a:latin typeface="Menlo" panose="020B0609030804020204" pitchFamily="49" charset="0"/>
              </a:rPr>
              <a:t>   </a:t>
            </a:r>
            <a:r>
              <a:rPr lang="en-US" sz="1400" b="1" dirty="0">
                <a:effectLst/>
                <a:highlight>
                  <a:srgbClr val="FFFFFF"/>
                </a:highlight>
                <a:latin typeface="Menlo" panose="020B0609030804020204" pitchFamily="49" charset="0"/>
              </a:rPr>
              <a:t>Trend:    </a:t>
            </a:r>
            <a:r>
              <a:rPr lang="en-US" sz="1400" dirty="0">
                <a:highlight>
                  <a:srgbClr val="FFFFFF"/>
                </a:highlight>
                <a:latin typeface="Menlo" panose="020B0609030804020204" pitchFamily="49" charset="0"/>
              </a:rPr>
              <a:t>S</a:t>
            </a:r>
            <a:r>
              <a:rPr lang="en-US" sz="1400" b="0" dirty="0">
                <a:effectLst/>
                <a:highlight>
                  <a:srgbClr val="FFFFFF"/>
                </a:highlight>
                <a:latin typeface="Menlo" panose="020B0609030804020204" pitchFamily="49" charset="0"/>
              </a:rPr>
              <a:t>light fluctuations</a:t>
            </a:r>
          </a:p>
          <a:p>
            <a:r>
              <a:rPr lang="en-US" sz="1400" b="0" dirty="0">
                <a:effectLst/>
                <a:highlight>
                  <a:srgbClr val="FFFFFF"/>
                </a:highlight>
                <a:latin typeface="Menlo" panose="020B0609030804020204" pitchFamily="49" charset="0"/>
              </a:rPr>
              <a:t>   </a:t>
            </a:r>
            <a:r>
              <a:rPr lang="en-US" sz="1400" b="1" dirty="0">
                <a:effectLst/>
                <a:highlight>
                  <a:srgbClr val="FFFFFF"/>
                </a:highlight>
                <a:latin typeface="Menlo" panose="020B0609030804020204" pitchFamily="49" charset="0"/>
              </a:rPr>
              <a:t>Seasonal</a:t>
            </a:r>
            <a:r>
              <a:rPr lang="en-US" sz="1400" dirty="0">
                <a:highlight>
                  <a:srgbClr val="FFFFFF"/>
                </a:highlight>
                <a:latin typeface="Menlo" panose="020B0609030804020204" pitchFamily="49" charset="0"/>
              </a:rPr>
              <a:t>:</a:t>
            </a:r>
            <a:r>
              <a:rPr lang="en-US" sz="1400" b="1" dirty="0">
                <a:highlight>
                  <a:srgbClr val="FFFFFF"/>
                </a:highlight>
                <a:latin typeface="Menlo" panose="020B0609030804020204" pitchFamily="49" charset="0"/>
              </a:rPr>
              <a:t> </a:t>
            </a:r>
            <a:r>
              <a:rPr lang="en-US" sz="1400" dirty="0">
                <a:highlight>
                  <a:srgbClr val="FFFFFF"/>
                </a:highlight>
                <a:latin typeface="Menlo" panose="020B0609030804020204" pitchFamily="49" charset="0"/>
              </a:rPr>
              <a:t>Light</a:t>
            </a:r>
            <a:r>
              <a:rPr lang="en-US" sz="1400" b="1" dirty="0">
                <a:highlight>
                  <a:srgbClr val="FFFFFF"/>
                </a:highlight>
                <a:latin typeface="Menlo" panose="020B0609030804020204" pitchFamily="49" charset="0"/>
              </a:rPr>
              <a:t> </a:t>
            </a:r>
            <a:r>
              <a:rPr lang="en-US" altLang="zh-CN" sz="1400" dirty="0">
                <a:highlight>
                  <a:srgbClr val="FFFFFF"/>
                </a:highlight>
                <a:latin typeface="Menlo" panose="020B0609030804020204" pitchFamily="49" charset="0"/>
              </a:rPr>
              <a:t>R</a:t>
            </a:r>
            <a:r>
              <a:rPr lang="en-US" sz="1400" b="0" dirty="0">
                <a:effectLst/>
                <a:highlight>
                  <a:srgbClr val="FFFFFF"/>
                </a:highlight>
                <a:latin typeface="Menlo" panose="020B0609030804020204" pitchFamily="49" charset="0"/>
              </a:rPr>
              <a:t>egular</a:t>
            </a:r>
            <a:r>
              <a:rPr lang="en-US" sz="1400" dirty="0">
                <a:highlight>
                  <a:srgbClr val="FFFFFF"/>
                </a:highlight>
                <a:latin typeface="Menlo" panose="020B0609030804020204" pitchFamily="49" charset="0"/>
              </a:rPr>
              <a:t>, C</a:t>
            </a:r>
            <a:r>
              <a:rPr lang="en-US" sz="1400" b="0" dirty="0">
                <a:effectLst/>
                <a:highlight>
                  <a:srgbClr val="FFFFFF"/>
                </a:highlight>
                <a:latin typeface="Menlo" panose="020B0609030804020204" pitchFamily="49" charset="0"/>
              </a:rPr>
              <a:t>onsider seasonal components</a:t>
            </a:r>
          </a:p>
          <a:p>
            <a:r>
              <a:rPr lang="en-US" sz="1400" b="0" dirty="0">
                <a:effectLst/>
                <a:highlight>
                  <a:srgbClr val="FFFFFF"/>
                </a:highlight>
                <a:latin typeface="Menlo" panose="020B0609030804020204" pitchFamily="49" charset="0"/>
              </a:rPr>
              <a:t>   </a:t>
            </a:r>
            <a:r>
              <a:rPr lang="en-US" sz="1400" b="1" dirty="0">
                <a:effectLst/>
                <a:highlight>
                  <a:srgbClr val="FFFFFF"/>
                </a:highlight>
                <a:latin typeface="Menlo" panose="020B0609030804020204" pitchFamily="49" charset="0"/>
              </a:rPr>
              <a:t>Residual</a:t>
            </a:r>
            <a:r>
              <a:rPr lang="en-US" sz="1400" dirty="0">
                <a:highlight>
                  <a:srgbClr val="FFFFFF"/>
                </a:highlight>
                <a:latin typeface="Menlo" panose="020B0609030804020204" pitchFamily="49" charset="0"/>
              </a:rPr>
              <a:t>:</a:t>
            </a:r>
            <a:r>
              <a:rPr lang="en-US" sz="1400" dirty="0">
                <a:solidFill>
                  <a:srgbClr val="3B3B3B"/>
                </a:solidFill>
                <a:highlight>
                  <a:srgbClr val="FFFFFF"/>
                </a:highlight>
                <a:latin typeface="Menlo" panose="020B0609030804020204" pitchFamily="49" charset="0"/>
              </a:rPr>
              <a:t> R</a:t>
            </a:r>
            <a:r>
              <a:rPr lang="en-US" sz="1400" b="0" dirty="0">
                <a:solidFill>
                  <a:srgbClr val="3B3B3B"/>
                </a:solidFill>
                <a:effectLst/>
                <a:highlight>
                  <a:srgbClr val="FFFFFF"/>
                </a:highlight>
                <a:latin typeface="Menlo" panose="020B0609030804020204" pitchFamily="49" charset="0"/>
              </a:rPr>
              <a:t>andomly, Captured the trend and seasonality in the data well.</a:t>
            </a:r>
          </a:p>
        </p:txBody>
      </p:sp>
      <p:pic>
        <p:nvPicPr>
          <p:cNvPr id="21" name="Picture 20">
            <a:extLst>
              <a:ext uri="{FF2B5EF4-FFF2-40B4-BE49-F238E27FC236}">
                <a16:creationId xmlns:a16="http://schemas.microsoft.com/office/drawing/2014/main" id="{7AE8CB84-9CFF-51D2-9809-81364FB41383}"/>
              </a:ext>
            </a:extLst>
          </p:cNvPr>
          <p:cNvPicPr>
            <a:picLocks noChangeAspect="1"/>
          </p:cNvPicPr>
          <p:nvPr/>
        </p:nvPicPr>
        <p:blipFill>
          <a:blip r:embed="rId5"/>
          <a:stretch>
            <a:fillRect/>
          </a:stretch>
        </p:blipFill>
        <p:spPr>
          <a:xfrm>
            <a:off x="623770" y="4391174"/>
            <a:ext cx="7772400" cy="822414"/>
          </a:xfrm>
          <a:prstGeom prst="rect">
            <a:avLst/>
          </a:prstGeom>
        </p:spPr>
      </p:pic>
      <p:sp>
        <p:nvSpPr>
          <p:cNvPr id="26" name="TextBox 25">
            <a:extLst>
              <a:ext uri="{FF2B5EF4-FFF2-40B4-BE49-F238E27FC236}">
                <a16:creationId xmlns:a16="http://schemas.microsoft.com/office/drawing/2014/main" id="{A2CADD4C-1CA5-06E8-4D14-F4FE2B7B70B8}"/>
              </a:ext>
            </a:extLst>
          </p:cNvPr>
          <p:cNvSpPr txBox="1"/>
          <p:nvPr/>
        </p:nvSpPr>
        <p:spPr>
          <a:xfrm>
            <a:off x="403180" y="5143500"/>
            <a:ext cx="1197021" cy="307777"/>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rgbClr val="3B3B3B"/>
                </a:solidFill>
                <a:effectLst/>
                <a:highlight>
                  <a:srgbClr val="FFFFFF"/>
                </a:highlight>
                <a:latin typeface="Menlo" panose="020B0609030804020204" pitchFamily="49" charset="0"/>
              </a:rPr>
              <a:t>ADF</a:t>
            </a:r>
          </a:p>
        </p:txBody>
      </p:sp>
      <p:sp>
        <p:nvSpPr>
          <p:cNvPr id="27" name="TextBox 26">
            <a:extLst>
              <a:ext uri="{FF2B5EF4-FFF2-40B4-BE49-F238E27FC236}">
                <a16:creationId xmlns:a16="http://schemas.microsoft.com/office/drawing/2014/main" id="{B56214DB-2908-60E9-9EF9-55C8B6DA2D7E}"/>
              </a:ext>
            </a:extLst>
          </p:cNvPr>
          <p:cNvSpPr txBox="1"/>
          <p:nvPr/>
        </p:nvSpPr>
        <p:spPr>
          <a:xfrm>
            <a:off x="626354" y="5500974"/>
            <a:ext cx="2955047" cy="52322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0"/>
          </a:effectLst>
        </p:spPr>
        <p:txBody>
          <a:bodyPr wrap="square" rtlCol="0">
            <a:spAutoFit/>
          </a:bodyPr>
          <a:lstStyle/>
          <a:p>
            <a:r>
              <a:rPr lang="en-US" sz="1400" b="0" i="0" dirty="0">
                <a:solidFill>
                  <a:srgbClr val="3B3B3B"/>
                </a:solidFill>
                <a:effectLst/>
                <a:latin typeface="Menlo" panose="020B0609030804020204" pitchFamily="49" charset="0"/>
              </a:rPr>
              <a:t>ADF Statistic: -2.653733</a:t>
            </a:r>
          </a:p>
          <a:p>
            <a:r>
              <a:rPr lang="en-US" sz="1400" b="0" i="0" dirty="0">
                <a:solidFill>
                  <a:srgbClr val="3B3B3B"/>
                </a:solidFill>
                <a:effectLst/>
                <a:latin typeface="Menlo" panose="020B0609030804020204" pitchFamily="49" charset="0"/>
              </a:rPr>
              <a:t>p-value:       0.082392</a:t>
            </a:r>
            <a:endParaRPr lang="en-US" sz="1400" dirty="0"/>
          </a:p>
        </p:txBody>
      </p:sp>
      <p:sp>
        <p:nvSpPr>
          <p:cNvPr id="28" name="TextBox 27">
            <a:extLst>
              <a:ext uri="{FF2B5EF4-FFF2-40B4-BE49-F238E27FC236}">
                <a16:creationId xmlns:a16="http://schemas.microsoft.com/office/drawing/2014/main" id="{8B9400C4-0DFF-C91E-65D6-4667BC128E2D}"/>
              </a:ext>
            </a:extLst>
          </p:cNvPr>
          <p:cNvSpPr txBox="1"/>
          <p:nvPr/>
        </p:nvSpPr>
        <p:spPr>
          <a:xfrm>
            <a:off x="5538177" y="5500974"/>
            <a:ext cx="2955047" cy="52322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0"/>
          </a:effectLst>
        </p:spPr>
        <p:txBody>
          <a:bodyPr wrap="square" rtlCol="0">
            <a:spAutoFit/>
          </a:bodyPr>
          <a:lstStyle/>
          <a:p>
            <a:r>
              <a:rPr lang="en-US" sz="1400" b="0" i="0" dirty="0">
                <a:solidFill>
                  <a:srgbClr val="3B3B3B"/>
                </a:solidFill>
                <a:effectLst/>
                <a:latin typeface="Menlo" panose="020B0609030804020204" pitchFamily="49" charset="0"/>
              </a:rPr>
              <a:t>ADF Statistic: -3.298767</a:t>
            </a:r>
          </a:p>
          <a:p>
            <a:r>
              <a:rPr lang="en-US" sz="1400" b="0" i="0" dirty="0">
                <a:solidFill>
                  <a:srgbClr val="3B3B3B"/>
                </a:solidFill>
                <a:effectLst/>
                <a:latin typeface="Menlo" panose="020B0609030804020204" pitchFamily="49" charset="0"/>
              </a:rPr>
              <a:t>p-value:       0.014934</a:t>
            </a:r>
            <a:endParaRPr lang="en-US" sz="1400" dirty="0"/>
          </a:p>
        </p:txBody>
      </p:sp>
      <p:cxnSp>
        <p:nvCxnSpPr>
          <p:cNvPr id="29" name="Straight Arrow Connector 28">
            <a:extLst>
              <a:ext uri="{FF2B5EF4-FFF2-40B4-BE49-F238E27FC236}">
                <a16:creationId xmlns:a16="http://schemas.microsoft.com/office/drawing/2014/main" id="{3177D809-05C8-ED97-B3AD-47083ABD3A21}"/>
              </a:ext>
            </a:extLst>
          </p:cNvPr>
          <p:cNvCxnSpPr>
            <a:stCxn id="27" idx="3"/>
            <a:endCxn id="28" idx="1"/>
          </p:cNvCxnSpPr>
          <p:nvPr/>
        </p:nvCxnSpPr>
        <p:spPr>
          <a:xfrm>
            <a:off x="3581401" y="5762584"/>
            <a:ext cx="1956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E344EB6-96FF-F641-C30B-8A53DFF139B4}"/>
              </a:ext>
            </a:extLst>
          </p:cNvPr>
          <p:cNvSpPr txBox="1"/>
          <p:nvPr/>
        </p:nvSpPr>
        <p:spPr>
          <a:xfrm>
            <a:off x="3735049" y="5495529"/>
            <a:ext cx="1597075" cy="246221"/>
          </a:xfrm>
          <a:prstGeom prst="rect">
            <a:avLst/>
          </a:prstGeom>
          <a:noFill/>
        </p:spPr>
        <p:txBody>
          <a:bodyPr wrap="square" rtlCol="0">
            <a:spAutoFit/>
          </a:bodyPr>
          <a:lstStyle/>
          <a:p>
            <a:r>
              <a:rPr lang="en-US" sz="1000" b="0" dirty="0">
                <a:solidFill>
                  <a:srgbClr val="008000"/>
                </a:solidFill>
                <a:effectLst/>
                <a:highlight>
                  <a:srgbClr val="FFFFFF"/>
                </a:highlight>
                <a:latin typeface="Menlo" panose="020B0609030804020204" pitchFamily="49" charset="0"/>
              </a:rPr>
              <a:t>first differencing</a:t>
            </a:r>
            <a:endParaRPr lang="en-US" sz="1000" b="0" dirty="0">
              <a:solidFill>
                <a:srgbClr val="3B3B3B"/>
              </a:solidFill>
              <a:effectLst/>
              <a:highlight>
                <a:srgbClr val="FFFFFF"/>
              </a:highlight>
              <a:latin typeface="Menlo" panose="020B0609030804020204" pitchFamily="49" charset="0"/>
            </a:endParaRPr>
          </a:p>
        </p:txBody>
      </p:sp>
      <p:pic>
        <p:nvPicPr>
          <p:cNvPr id="31" name="Picture 30">
            <a:extLst>
              <a:ext uri="{FF2B5EF4-FFF2-40B4-BE49-F238E27FC236}">
                <a16:creationId xmlns:a16="http://schemas.microsoft.com/office/drawing/2014/main" id="{DC868148-A933-5A7B-9A68-AC8F14CAAA63}"/>
              </a:ext>
            </a:extLst>
          </p:cNvPr>
          <p:cNvPicPr>
            <a:picLocks noChangeAspect="1"/>
          </p:cNvPicPr>
          <p:nvPr/>
        </p:nvPicPr>
        <p:blipFill>
          <a:blip r:embed="rId6"/>
          <a:stretch>
            <a:fillRect/>
          </a:stretch>
        </p:blipFill>
        <p:spPr>
          <a:xfrm>
            <a:off x="304801" y="7277100"/>
            <a:ext cx="7010400" cy="969419"/>
          </a:xfrm>
          <a:prstGeom prst="rect">
            <a:avLst/>
          </a:prstGeom>
        </p:spPr>
      </p:pic>
      <p:sp>
        <p:nvSpPr>
          <p:cNvPr id="32" name="TextBox 31">
            <a:extLst>
              <a:ext uri="{FF2B5EF4-FFF2-40B4-BE49-F238E27FC236}">
                <a16:creationId xmlns:a16="http://schemas.microsoft.com/office/drawing/2014/main" id="{CFF22733-E931-81EF-8E02-16E109600A54}"/>
              </a:ext>
            </a:extLst>
          </p:cNvPr>
          <p:cNvSpPr txBox="1"/>
          <p:nvPr/>
        </p:nvSpPr>
        <p:spPr>
          <a:xfrm>
            <a:off x="403180" y="6057900"/>
            <a:ext cx="1565018" cy="307777"/>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rgbClr val="3B3B3B"/>
                </a:solidFill>
                <a:effectLst/>
                <a:highlight>
                  <a:srgbClr val="FFFFFF"/>
                </a:highlight>
                <a:latin typeface="Menlo" panose="020B0609030804020204" pitchFamily="49" charset="0"/>
              </a:rPr>
              <a:t>ACF</a:t>
            </a:r>
            <a:r>
              <a:rPr lang="en-US" altLang="zh-CN" sz="1400" b="1" dirty="0">
                <a:solidFill>
                  <a:srgbClr val="3B3B3B"/>
                </a:solidFill>
                <a:highlight>
                  <a:srgbClr val="FFFFFF"/>
                </a:highlight>
                <a:latin typeface="Menlo" panose="020B0609030804020204" pitchFamily="49" charset="0"/>
              </a:rPr>
              <a:t>&amp;</a:t>
            </a:r>
            <a:r>
              <a:rPr lang="zh-CN" altLang="en-US" sz="1400" b="1" dirty="0">
                <a:solidFill>
                  <a:srgbClr val="3B3B3B"/>
                </a:solidFill>
                <a:highlight>
                  <a:srgbClr val="FFFFFF"/>
                </a:highlight>
                <a:latin typeface="Menlo" panose="020B0609030804020204" pitchFamily="49" charset="0"/>
              </a:rPr>
              <a:t> </a:t>
            </a:r>
            <a:r>
              <a:rPr lang="en-US" altLang="zh-CN" sz="1400" b="1" dirty="0">
                <a:solidFill>
                  <a:srgbClr val="3B3B3B"/>
                </a:solidFill>
                <a:highlight>
                  <a:srgbClr val="FFFFFF"/>
                </a:highlight>
                <a:latin typeface="Menlo" panose="020B0609030804020204" pitchFamily="49" charset="0"/>
              </a:rPr>
              <a:t>PACF</a:t>
            </a:r>
            <a:endParaRPr lang="en-US" sz="1400" b="1" dirty="0">
              <a:solidFill>
                <a:srgbClr val="3B3B3B"/>
              </a:solidFill>
              <a:effectLst/>
              <a:highlight>
                <a:srgbClr val="FFFFFF"/>
              </a:highlight>
              <a:latin typeface="Menlo" panose="020B0609030804020204" pitchFamily="49" charset="0"/>
            </a:endParaRPr>
          </a:p>
        </p:txBody>
      </p:sp>
      <p:sp>
        <p:nvSpPr>
          <p:cNvPr id="33" name="TextBox 32">
            <a:extLst>
              <a:ext uri="{FF2B5EF4-FFF2-40B4-BE49-F238E27FC236}">
                <a16:creationId xmlns:a16="http://schemas.microsoft.com/office/drawing/2014/main" id="{6F781E23-8246-2497-E179-9E9CA0ED0DFA}"/>
              </a:ext>
            </a:extLst>
          </p:cNvPr>
          <p:cNvSpPr txBox="1"/>
          <p:nvPr/>
        </p:nvSpPr>
        <p:spPr>
          <a:xfrm>
            <a:off x="376676" y="6384477"/>
            <a:ext cx="8754072" cy="738664"/>
          </a:xfrm>
          <a:prstGeom prst="rect">
            <a:avLst/>
          </a:prstGeom>
          <a:noFill/>
        </p:spPr>
        <p:txBody>
          <a:bodyPr wrap="square">
            <a:spAutoFit/>
          </a:bodyPr>
          <a:lstStyle/>
          <a:p>
            <a:r>
              <a:rPr lang="en-US" sz="1400" b="1" dirty="0">
                <a:solidFill>
                  <a:srgbClr val="3B3B3B"/>
                </a:solidFill>
                <a:highlight>
                  <a:srgbClr val="FFFFFF"/>
                </a:highlight>
                <a:latin typeface="Menlo" panose="020B0609030804020204" pitchFamily="49" charset="0"/>
              </a:rPr>
              <a:t>p=</a:t>
            </a:r>
            <a:r>
              <a:rPr lang="en-US" altLang="zh-CN" sz="1400" b="1" dirty="0">
                <a:solidFill>
                  <a:srgbClr val="3B3B3B"/>
                </a:solidFill>
                <a:highlight>
                  <a:srgbClr val="FFFFFF"/>
                </a:highlight>
                <a:latin typeface="Menlo" panose="020B0609030804020204" pitchFamily="49" charset="0"/>
              </a:rPr>
              <a:t>1</a:t>
            </a:r>
            <a:r>
              <a:rPr lang="en-US" sz="1400" b="1" dirty="0">
                <a:solidFill>
                  <a:srgbClr val="3B3B3B"/>
                </a:solidFill>
                <a:highlight>
                  <a:srgbClr val="FFFFFF"/>
                </a:highlight>
                <a:latin typeface="Menlo" panose="020B0609030804020204" pitchFamily="49" charset="0"/>
              </a:rPr>
              <a:t> (autoregressive order): </a:t>
            </a:r>
            <a:r>
              <a:rPr lang="en-US" sz="1400" dirty="0">
                <a:solidFill>
                  <a:srgbClr val="3B3B3B"/>
                </a:solidFill>
                <a:highlight>
                  <a:srgbClr val="FFFFFF"/>
                </a:highlight>
                <a:latin typeface="Menlo" panose="020B0609030804020204" pitchFamily="49" charset="0"/>
              </a:rPr>
              <a:t>First lag is significant.</a:t>
            </a:r>
          </a:p>
          <a:p>
            <a:r>
              <a:rPr lang="en-US" sz="1400" b="1" dirty="0">
                <a:solidFill>
                  <a:srgbClr val="3B3B3B"/>
                </a:solidFill>
                <a:highlight>
                  <a:srgbClr val="FFFFFF"/>
                </a:highlight>
                <a:latin typeface="Menlo" panose="020B0609030804020204" pitchFamily="49" charset="0"/>
              </a:rPr>
              <a:t>d=1 (difference order): </a:t>
            </a:r>
            <a:r>
              <a:rPr lang="en-US" sz="1400" dirty="0">
                <a:solidFill>
                  <a:srgbClr val="3B3B3B"/>
                </a:solidFill>
                <a:highlight>
                  <a:srgbClr val="FFFFFF"/>
                </a:highlight>
                <a:latin typeface="Menlo" panose="020B0609030804020204" pitchFamily="49" charset="0"/>
              </a:rPr>
              <a:t>Perform first differencing.</a:t>
            </a:r>
          </a:p>
          <a:p>
            <a:r>
              <a:rPr lang="en-US" sz="1400" b="1" dirty="0">
                <a:solidFill>
                  <a:srgbClr val="3B3B3B"/>
                </a:solidFill>
                <a:highlight>
                  <a:srgbClr val="FFFFFF"/>
                </a:highlight>
                <a:latin typeface="Menlo" panose="020B0609030804020204" pitchFamily="49" charset="0"/>
              </a:rPr>
              <a:t>q=</a:t>
            </a:r>
            <a:r>
              <a:rPr lang="en-US" altLang="zh-CN" sz="1400" b="1" dirty="0">
                <a:solidFill>
                  <a:srgbClr val="3B3B3B"/>
                </a:solidFill>
                <a:highlight>
                  <a:srgbClr val="FFFFFF"/>
                </a:highlight>
                <a:latin typeface="Menlo" panose="020B0609030804020204" pitchFamily="49" charset="0"/>
              </a:rPr>
              <a:t>1</a:t>
            </a:r>
            <a:r>
              <a:rPr lang="en-US" sz="1400" b="1" dirty="0">
                <a:solidFill>
                  <a:srgbClr val="3B3B3B"/>
                </a:solidFill>
                <a:highlight>
                  <a:srgbClr val="FFFFFF"/>
                </a:highlight>
                <a:latin typeface="Menlo" panose="020B0609030804020204" pitchFamily="49" charset="0"/>
              </a:rPr>
              <a:t> (moving average order): </a:t>
            </a:r>
            <a:r>
              <a:rPr lang="en-US" sz="1400" dirty="0">
                <a:solidFill>
                  <a:srgbClr val="3B3B3B"/>
                </a:solidFill>
                <a:highlight>
                  <a:srgbClr val="FFFFFF"/>
                </a:highlight>
                <a:latin typeface="Menlo" panose="020B0609030804020204" pitchFamily="49" charset="0"/>
              </a:rPr>
              <a:t>First lag is significant.</a:t>
            </a:r>
          </a:p>
        </p:txBody>
      </p:sp>
      <p:pic>
        <p:nvPicPr>
          <p:cNvPr id="34" name="Picture 33">
            <a:extLst>
              <a:ext uri="{FF2B5EF4-FFF2-40B4-BE49-F238E27FC236}">
                <a16:creationId xmlns:a16="http://schemas.microsoft.com/office/drawing/2014/main" id="{4DD4C708-CE2C-239D-A79C-FD86BDFFD038}"/>
              </a:ext>
            </a:extLst>
          </p:cNvPr>
          <p:cNvPicPr>
            <a:picLocks noChangeAspect="1"/>
          </p:cNvPicPr>
          <p:nvPr/>
        </p:nvPicPr>
        <p:blipFill>
          <a:blip r:embed="rId7"/>
          <a:stretch>
            <a:fillRect/>
          </a:stretch>
        </p:blipFill>
        <p:spPr>
          <a:xfrm>
            <a:off x="304801" y="8288881"/>
            <a:ext cx="7010400" cy="969419"/>
          </a:xfrm>
          <a:prstGeom prst="rect">
            <a:avLst/>
          </a:prstGeom>
        </p:spPr>
      </p:pic>
      <p:sp>
        <p:nvSpPr>
          <p:cNvPr id="36" name="TextBox 35">
            <a:extLst>
              <a:ext uri="{FF2B5EF4-FFF2-40B4-BE49-F238E27FC236}">
                <a16:creationId xmlns:a16="http://schemas.microsoft.com/office/drawing/2014/main" id="{95B91EB0-5AD7-60E3-27A2-023A4FBDF4D8}"/>
              </a:ext>
            </a:extLst>
          </p:cNvPr>
          <p:cNvSpPr txBox="1"/>
          <p:nvPr/>
        </p:nvSpPr>
        <p:spPr>
          <a:xfrm>
            <a:off x="9130748" y="1351795"/>
            <a:ext cx="7709452" cy="738664"/>
          </a:xfrm>
          <a:prstGeom prst="rect">
            <a:avLst/>
          </a:prstGeom>
          <a:noFill/>
        </p:spPr>
        <p:txBody>
          <a:bodyPr wrap="square">
            <a:spAutoFit/>
          </a:bodyPr>
          <a:lstStyle/>
          <a:p>
            <a:r>
              <a:rPr lang="en-US" sz="1400" b="0" dirty="0" err="1">
                <a:solidFill>
                  <a:srgbClr val="001080"/>
                </a:solidFill>
                <a:effectLst/>
                <a:highlight>
                  <a:srgbClr val="FFFFFF"/>
                </a:highlight>
                <a:latin typeface="Menlo" panose="020B0609030804020204" pitchFamily="49" charset="0"/>
              </a:rPr>
              <a:t>sarima_model_monthly</a:t>
            </a:r>
            <a:r>
              <a:rPr lang="en-US" sz="1400" b="0" dirty="0">
                <a:solidFill>
                  <a:srgbClr val="3B3B3B"/>
                </a:solidFill>
                <a:effectLst/>
                <a:highlight>
                  <a:srgbClr val="FFFFFF"/>
                </a:highlight>
                <a:latin typeface="Menlo" panose="020B0609030804020204" pitchFamily="49" charset="0"/>
              </a:rPr>
              <a:t> </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 </a:t>
            </a:r>
            <a:r>
              <a:rPr lang="en-US" sz="1400" b="0" dirty="0">
                <a:solidFill>
                  <a:srgbClr val="267F99"/>
                </a:solidFill>
                <a:effectLst/>
                <a:highlight>
                  <a:srgbClr val="FFFFFF"/>
                </a:highlight>
                <a:latin typeface="Menlo" panose="020B0609030804020204" pitchFamily="49" charset="0"/>
              </a:rPr>
              <a:t>SARIMAX</a:t>
            </a:r>
            <a:r>
              <a:rPr lang="en-US" sz="1400" b="0" dirty="0">
                <a:solidFill>
                  <a:srgbClr val="3B3B3B"/>
                </a:solidFill>
                <a:effectLst/>
                <a:highlight>
                  <a:srgbClr val="FFFFFF"/>
                </a:highlight>
                <a:latin typeface="Menlo" panose="020B0609030804020204" pitchFamily="49" charset="0"/>
              </a:rPr>
              <a:t>(</a:t>
            </a:r>
            <a:r>
              <a:rPr lang="en-US" sz="1400" b="0" dirty="0" err="1">
                <a:solidFill>
                  <a:srgbClr val="001080"/>
                </a:solidFill>
                <a:effectLst/>
                <a:highlight>
                  <a:srgbClr val="FFFFFF"/>
                </a:highlight>
                <a:latin typeface="Menlo" panose="020B0609030804020204" pitchFamily="49" charset="0"/>
              </a:rPr>
              <a:t>monthly_bookings_log</a:t>
            </a:r>
            <a:r>
              <a:rPr lang="en-US" sz="1400" b="0" dirty="0" err="1">
                <a:solidFill>
                  <a:srgbClr val="3B3B3B"/>
                </a:solidFill>
                <a:effectLst/>
                <a:highlight>
                  <a:srgbClr val="FFFFFF"/>
                </a:highlight>
                <a:latin typeface="Menlo" panose="020B0609030804020204" pitchFamily="49" charset="0"/>
              </a:rPr>
              <a:t>,</a:t>
            </a:r>
            <a:r>
              <a:rPr lang="en-US" sz="1400" b="0" dirty="0" err="1">
                <a:solidFill>
                  <a:srgbClr val="001080"/>
                </a:solidFill>
                <a:effectLst/>
                <a:highlight>
                  <a:srgbClr val="FFFFFF"/>
                </a:highlight>
                <a:latin typeface="Menlo" panose="020B0609030804020204" pitchFamily="49" charset="0"/>
              </a:rPr>
              <a:t>order</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a:t>
            </a:r>
            <a:r>
              <a:rPr lang="en-US" altLang="zh-CN" sz="1400" b="0" dirty="0">
                <a:solidFill>
                  <a:srgbClr val="098658"/>
                </a:solidFill>
                <a:effectLst/>
                <a:highlight>
                  <a:srgbClr val="FFFFFF"/>
                </a:highlight>
                <a:latin typeface="Menlo" panose="020B0609030804020204" pitchFamily="49" charset="0"/>
              </a:rPr>
              <a:t>0</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1</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1</a:t>
            </a:r>
            <a:r>
              <a:rPr lang="en-US" sz="1400" b="0" dirty="0">
                <a:solidFill>
                  <a:srgbClr val="3B3B3B"/>
                </a:solidFill>
                <a:effectLst/>
                <a:highlight>
                  <a:srgbClr val="FFFFFF"/>
                </a:highlight>
                <a:latin typeface="Menlo" panose="020B0609030804020204" pitchFamily="49" charset="0"/>
              </a:rPr>
              <a:t>), </a:t>
            </a:r>
          </a:p>
          <a:p>
            <a:r>
              <a:rPr lang="en-US" sz="1400" b="0" dirty="0" err="1">
                <a:solidFill>
                  <a:srgbClr val="001080"/>
                </a:solidFill>
                <a:effectLst/>
                <a:highlight>
                  <a:srgbClr val="FFFFFF"/>
                </a:highlight>
                <a:latin typeface="Menlo" panose="020B0609030804020204" pitchFamily="49" charset="0"/>
              </a:rPr>
              <a:t>seasonal_order</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a:t>
            </a:r>
            <a:r>
              <a:rPr lang="en-US" altLang="zh-CN" sz="1400" b="0" dirty="0">
                <a:solidFill>
                  <a:srgbClr val="098658"/>
                </a:solidFill>
                <a:effectLst/>
                <a:highlight>
                  <a:srgbClr val="FFFFFF"/>
                </a:highlight>
                <a:latin typeface="Menlo" panose="020B0609030804020204" pitchFamily="49" charset="0"/>
              </a:rPr>
              <a:t>0</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1</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1</a:t>
            </a:r>
            <a:r>
              <a:rPr lang="en-US" sz="1400" b="0" dirty="0">
                <a:solidFill>
                  <a:srgbClr val="3B3B3B"/>
                </a:solidFill>
                <a:effectLst/>
                <a:highlight>
                  <a:srgbClr val="FFFFFF"/>
                </a:highlight>
                <a:latin typeface="Menlo" panose="020B0609030804020204" pitchFamily="49" charset="0"/>
              </a:rPr>
              <a:t>, </a:t>
            </a:r>
            <a:r>
              <a:rPr lang="en-US" sz="1400" b="0" dirty="0">
                <a:solidFill>
                  <a:srgbClr val="098658"/>
                </a:solidFill>
                <a:effectLst/>
                <a:highlight>
                  <a:srgbClr val="FFFFFF"/>
                </a:highlight>
                <a:latin typeface="Menlo" panose="020B0609030804020204" pitchFamily="49" charset="0"/>
              </a:rPr>
              <a:t>12</a:t>
            </a:r>
            <a:r>
              <a:rPr lang="en-US" sz="1400" b="0" dirty="0">
                <a:solidFill>
                  <a:srgbClr val="3B3B3B"/>
                </a:solidFill>
                <a:effectLst/>
                <a:highlight>
                  <a:srgbClr val="FFFFFF"/>
                </a:highlight>
                <a:latin typeface="Menlo" panose="020B0609030804020204" pitchFamily="49" charset="0"/>
              </a:rPr>
              <a:t>))</a:t>
            </a:r>
          </a:p>
          <a:p>
            <a:r>
              <a:rPr lang="en-US" sz="1400" b="0" dirty="0" err="1">
                <a:solidFill>
                  <a:srgbClr val="001080"/>
                </a:solidFill>
                <a:effectLst/>
                <a:highlight>
                  <a:srgbClr val="FFFFFF"/>
                </a:highlight>
                <a:latin typeface="Menlo" panose="020B0609030804020204" pitchFamily="49" charset="0"/>
              </a:rPr>
              <a:t>month_results</a:t>
            </a:r>
            <a:r>
              <a:rPr lang="en-US" sz="1400" b="0" dirty="0">
                <a:solidFill>
                  <a:srgbClr val="3B3B3B"/>
                </a:solidFill>
                <a:effectLst/>
                <a:highlight>
                  <a:srgbClr val="FFFFFF"/>
                </a:highlight>
                <a:latin typeface="Menlo" panose="020B0609030804020204" pitchFamily="49" charset="0"/>
              </a:rPr>
              <a:t> </a:t>
            </a:r>
            <a:r>
              <a:rPr lang="en-US" sz="1400" b="0" dirty="0">
                <a:solidFill>
                  <a:srgbClr val="000000"/>
                </a:solidFill>
                <a:effectLst/>
                <a:highlight>
                  <a:srgbClr val="FFFFFF"/>
                </a:highlight>
                <a:latin typeface="Menlo" panose="020B0609030804020204" pitchFamily="49" charset="0"/>
              </a:rPr>
              <a:t>=</a:t>
            </a:r>
            <a:r>
              <a:rPr lang="en-US" sz="1400" b="0" dirty="0">
                <a:solidFill>
                  <a:srgbClr val="3B3B3B"/>
                </a:solidFill>
                <a:effectLst/>
                <a:highlight>
                  <a:srgbClr val="FFFFFF"/>
                </a:highlight>
                <a:latin typeface="Menlo" panose="020B0609030804020204" pitchFamily="49" charset="0"/>
              </a:rPr>
              <a:t> </a:t>
            </a:r>
            <a:r>
              <a:rPr lang="en-US" sz="1400" b="0" dirty="0" err="1">
                <a:solidFill>
                  <a:srgbClr val="001080"/>
                </a:solidFill>
                <a:effectLst/>
                <a:highlight>
                  <a:srgbClr val="FFFFFF"/>
                </a:highlight>
                <a:latin typeface="Menlo" panose="020B0609030804020204" pitchFamily="49" charset="0"/>
              </a:rPr>
              <a:t>sarima_model_monthly</a:t>
            </a:r>
            <a:r>
              <a:rPr lang="en-US" sz="1400" b="0" dirty="0" err="1">
                <a:solidFill>
                  <a:srgbClr val="3B3B3B"/>
                </a:solidFill>
                <a:effectLst/>
                <a:highlight>
                  <a:srgbClr val="FFFFFF"/>
                </a:highlight>
                <a:latin typeface="Menlo" panose="020B0609030804020204" pitchFamily="49" charset="0"/>
              </a:rPr>
              <a:t>.</a:t>
            </a:r>
            <a:r>
              <a:rPr lang="en-US" sz="1400" b="0" dirty="0" err="1">
                <a:solidFill>
                  <a:srgbClr val="795E26"/>
                </a:solidFill>
                <a:effectLst/>
                <a:highlight>
                  <a:srgbClr val="FFFFFF"/>
                </a:highlight>
                <a:latin typeface="Menlo" panose="020B0609030804020204" pitchFamily="49" charset="0"/>
              </a:rPr>
              <a:t>fit</a:t>
            </a:r>
            <a:r>
              <a:rPr lang="en-US" sz="1400" b="0" dirty="0">
                <a:solidFill>
                  <a:srgbClr val="3B3B3B"/>
                </a:solidFill>
                <a:effectLst/>
                <a:highlight>
                  <a:srgbClr val="FFFFFF"/>
                </a:highlight>
                <a:latin typeface="Menlo" panose="020B0609030804020204" pitchFamily="49" charset="0"/>
              </a:rPr>
              <a:t>()</a:t>
            </a:r>
          </a:p>
        </p:txBody>
      </p:sp>
      <p:graphicFrame>
        <p:nvGraphicFramePr>
          <p:cNvPr id="37" name="Table 36">
            <a:extLst>
              <a:ext uri="{FF2B5EF4-FFF2-40B4-BE49-F238E27FC236}">
                <a16:creationId xmlns:a16="http://schemas.microsoft.com/office/drawing/2014/main" id="{06D24558-EF43-2D4D-8403-3F4934BA743D}"/>
              </a:ext>
            </a:extLst>
          </p:cNvPr>
          <p:cNvGraphicFramePr>
            <a:graphicFrameLocks noGrp="1"/>
          </p:cNvGraphicFramePr>
          <p:nvPr/>
        </p:nvGraphicFramePr>
        <p:xfrm>
          <a:off x="9176987" y="2155885"/>
          <a:ext cx="4953148" cy="1524000"/>
        </p:xfrm>
        <a:graphic>
          <a:graphicData uri="http://schemas.openxmlformats.org/drawingml/2006/table">
            <a:tbl>
              <a:tblPr firstRow="1" bandRow="1">
                <a:tableStyleId>{5940675A-B579-460E-94D1-54222C63F5DA}</a:tableStyleId>
              </a:tblPr>
              <a:tblGrid>
                <a:gridCol w="1238287">
                  <a:extLst>
                    <a:ext uri="{9D8B030D-6E8A-4147-A177-3AD203B41FA5}">
                      <a16:colId xmlns:a16="http://schemas.microsoft.com/office/drawing/2014/main" val="2426945978"/>
                    </a:ext>
                  </a:extLst>
                </a:gridCol>
                <a:gridCol w="1333507">
                  <a:extLst>
                    <a:ext uri="{9D8B030D-6E8A-4147-A177-3AD203B41FA5}">
                      <a16:colId xmlns:a16="http://schemas.microsoft.com/office/drawing/2014/main" val="1570016045"/>
                    </a:ext>
                  </a:extLst>
                </a:gridCol>
                <a:gridCol w="1371600">
                  <a:extLst>
                    <a:ext uri="{9D8B030D-6E8A-4147-A177-3AD203B41FA5}">
                      <a16:colId xmlns:a16="http://schemas.microsoft.com/office/drawing/2014/main" val="1392147841"/>
                    </a:ext>
                  </a:extLst>
                </a:gridCol>
                <a:gridCol w="1009754">
                  <a:extLst>
                    <a:ext uri="{9D8B030D-6E8A-4147-A177-3AD203B41FA5}">
                      <a16:colId xmlns:a16="http://schemas.microsoft.com/office/drawing/2014/main" val="1206715036"/>
                    </a:ext>
                  </a:extLst>
                </a:gridCol>
              </a:tblGrid>
              <a:tr h="294899">
                <a:tc>
                  <a:txBody>
                    <a:bodyPr/>
                    <a:lstStyle/>
                    <a:p>
                      <a:r>
                        <a:rPr lang="en-US" sz="1400" b="0" i="0" kern="1200" dirty="0">
                          <a:solidFill>
                            <a:schemeClr val="tx1"/>
                          </a:solidFill>
                          <a:effectLst/>
                          <a:latin typeface="+mn-lt"/>
                          <a:ea typeface="+mn-ea"/>
                          <a:cs typeface="+mn-cs"/>
                        </a:rPr>
                        <a:t>Log Likelihood</a:t>
                      </a:r>
                      <a:endParaRPr lang="en-US" sz="1400" dirty="0"/>
                    </a:p>
                  </a:txBody>
                  <a:tcPr/>
                </a:tc>
                <a:tc>
                  <a:txBody>
                    <a:bodyPr/>
                    <a:lstStyle/>
                    <a:p>
                      <a:r>
                        <a:rPr lang="en-US" sz="1400" b="0" i="0" kern="1200" dirty="0">
                          <a:solidFill>
                            <a:schemeClr val="tx1"/>
                          </a:solidFill>
                          <a:effectLst/>
                          <a:latin typeface="+mn-lt"/>
                          <a:ea typeface="+mn-ea"/>
                          <a:cs typeface="+mn-cs"/>
                        </a:rPr>
                        <a:t>10.312</a:t>
                      </a:r>
                      <a:endParaRPr lang="en-US" sz="1400" dirty="0"/>
                    </a:p>
                  </a:txBody>
                  <a:tcPr/>
                </a:tc>
                <a:tc>
                  <a:txBody>
                    <a:bodyPr/>
                    <a:lstStyle/>
                    <a:p>
                      <a:r>
                        <a:rPr lang="en-US" sz="1400" b="0" i="0" kern="1200" dirty="0">
                          <a:solidFill>
                            <a:schemeClr val="tx1"/>
                          </a:solidFill>
                          <a:effectLst/>
                          <a:latin typeface="+mn-lt"/>
                          <a:ea typeface="+mn-ea"/>
                          <a:cs typeface="+mn-cs"/>
                        </a:rPr>
                        <a:t>ma.L1</a:t>
                      </a:r>
                      <a:endParaRPr lang="en-US" sz="1400" dirty="0"/>
                    </a:p>
                  </a:txBody>
                  <a:tcPr/>
                </a:tc>
                <a:tc>
                  <a:txBody>
                    <a:bodyPr/>
                    <a:lstStyle/>
                    <a:p>
                      <a:r>
                        <a:rPr lang="en-US" altLang="zh-CN" sz="1400" b="0" i="0" kern="1200" dirty="0">
                          <a:solidFill>
                            <a:srgbClr val="FF0000"/>
                          </a:solidFill>
                          <a:effectLst/>
                          <a:latin typeface="+mn-lt"/>
                          <a:ea typeface="+mn-ea"/>
                          <a:cs typeface="+mn-cs"/>
                        </a:rPr>
                        <a:t>0.882</a:t>
                      </a:r>
                      <a:endParaRPr lang="en-US" sz="1400" dirty="0">
                        <a:solidFill>
                          <a:srgbClr val="FF0000"/>
                        </a:solidFill>
                      </a:endParaRPr>
                    </a:p>
                  </a:txBody>
                  <a:tcPr/>
                </a:tc>
                <a:extLst>
                  <a:ext uri="{0D108BD9-81ED-4DB2-BD59-A6C34878D82A}">
                    <a16:rowId xmlns:a16="http://schemas.microsoft.com/office/drawing/2014/main" val="2817067326"/>
                  </a:ext>
                </a:extLst>
              </a:tr>
              <a:tr h="294899">
                <a:tc>
                  <a:txBody>
                    <a:bodyPr/>
                    <a:lstStyle/>
                    <a:p>
                      <a:r>
                        <a:rPr lang="en-US" sz="1400" b="0" i="0" kern="1200" dirty="0">
                          <a:solidFill>
                            <a:schemeClr val="tx1"/>
                          </a:solidFill>
                          <a:effectLst/>
                          <a:latin typeface="+mn-lt"/>
                          <a:ea typeface="+mn-ea"/>
                          <a:cs typeface="+mn-cs"/>
                        </a:rPr>
                        <a:t>AIC</a:t>
                      </a:r>
                      <a:endParaRPr lang="en-US" sz="1400" dirty="0"/>
                    </a:p>
                  </a:txBody>
                  <a:tcPr/>
                </a:tc>
                <a:tc>
                  <a:txBody>
                    <a:bodyPr/>
                    <a:lstStyle/>
                    <a:p>
                      <a:r>
                        <a:rPr lang="en-US" sz="1400" b="0" i="0" kern="1200" dirty="0">
                          <a:solidFill>
                            <a:schemeClr val="tx1"/>
                          </a:solidFill>
                          <a:effectLst/>
                          <a:latin typeface="+mn-lt"/>
                          <a:ea typeface="+mn-ea"/>
                          <a:cs typeface="+mn-cs"/>
                        </a:rPr>
                        <a:t>-10.623</a:t>
                      </a:r>
                      <a:endParaRPr lang="en-US" sz="1400" dirty="0"/>
                    </a:p>
                  </a:txBody>
                  <a:tcPr/>
                </a:tc>
                <a:tc>
                  <a:txBody>
                    <a:bodyPr/>
                    <a:lstStyle/>
                    <a:p>
                      <a:r>
                        <a:rPr lang="en-US" sz="1400" b="0" i="0" kern="1200" dirty="0">
                          <a:solidFill>
                            <a:schemeClr val="tx1"/>
                          </a:solidFill>
                          <a:effectLst/>
                          <a:latin typeface="+mn-lt"/>
                          <a:ea typeface="+mn-ea"/>
                          <a:cs typeface="+mn-cs"/>
                        </a:rPr>
                        <a:t>ar.S.L12</a:t>
                      </a:r>
                      <a:endParaRPr lang="en-US" sz="1400" dirty="0"/>
                    </a:p>
                  </a:txBody>
                  <a:tcPr/>
                </a:tc>
                <a:tc>
                  <a:txBody>
                    <a:bodyPr/>
                    <a:lstStyle/>
                    <a:p>
                      <a:r>
                        <a:rPr lang="en-US" altLang="zh-CN" sz="1400" b="0" i="0" kern="1200" dirty="0">
                          <a:solidFill>
                            <a:srgbClr val="FF0000"/>
                          </a:solidFill>
                          <a:effectLst/>
                          <a:latin typeface="+mn-lt"/>
                          <a:ea typeface="+mn-ea"/>
                          <a:cs typeface="+mn-cs"/>
                        </a:rPr>
                        <a:t>0.971</a:t>
                      </a:r>
                      <a:endParaRPr lang="en-US" sz="1400" dirty="0">
                        <a:solidFill>
                          <a:srgbClr val="FF0000"/>
                        </a:solidFill>
                      </a:endParaRPr>
                    </a:p>
                  </a:txBody>
                  <a:tcPr/>
                </a:tc>
                <a:extLst>
                  <a:ext uri="{0D108BD9-81ED-4DB2-BD59-A6C34878D82A}">
                    <a16:rowId xmlns:a16="http://schemas.microsoft.com/office/drawing/2014/main" val="2501782987"/>
                  </a:ext>
                </a:extLst>
              </a:tr>
              <a:tr h="294899">
                <a:tc>
                  <a:txBody>
                    <a:bodyPr/>
                    <a:lstStyle/>
                    <a:p>
                      <a:r>
                        <a:rPr lang="en-US" sz="1400" b="0" i="0" kern="1200" dirty="0">
                          <a:solidFill>
                            <a:schemeClr val="tx1"/>
                          </a:solidFill>
                          <a:effectLst/>
                          <a:latin typeface="+mn-lt"/>
                          <a:ea typeface="+mn-ea"/>
                          <a:cs typeface="+mn-cs"/>
                        </a:rPr>
                        <a:t>BIC</a:t>
                      </a:r>
                      <a:endParaRPr lang="en-US" sz="1400" dirty="0"/>
                    </a:p>
                  </a:txBody>
                  <a:tcPr/>
                </a:tc>
                <a:tc>
                  <a:txBody>
                    <a:bodyPr/>
                    <a:lstStyle/>
                    <a:p>
                      <a:r>
                        <a:rPr lang="en-US" sz="1400" b="0" i="0" kern="1200" dirty="0">
                          <a:solidFill>
                            <a:schemeClr val="tx1"/>
                          </a:solidFill>
                          <a:effectLst/>
                          <a:latin typeface="+mn-lt"/>
                          <a:ea typeface="+mn-ea"/>
                          <a:cs typeface="+mn-cs"/>
                        </a:rPr>
                        <a:t>-7.799</a:t>
                      </a:r>
                      <a:endParaRPr lang="en-US" sz="1400" dirty="0"/>
                    </a:p>
                  </a:txBody>
                  <a:tcPr/>
                </a:tc>
                <a:tc>
                  <a:txBody>
                    <a:bodyPr/>
                    <a:lstStyle/>
                    <a:p>
                      <a:r>
                        <a:rPr lang="en-US" sz="1400" b="0" i="0" kern="1200" dirty="0">
                          <a:solidFill>
                            <a:schemeClr val="tx1"/>
                          </a:solidFill>
                          <a:effectLst/>
                          <a:latin typeface="+mn-lt"/>
                          <a:ea typeface="+mn-ea"/>
                          <a:cs typeface="+mn-cs"/>
                        </a:rPr>
                        <a:t>ma.S.L12</a:t>
                      </a:r>
                      <a:endParaRPr lang="en-US" sz="1400" dirty="0"/>
                    </a:p>
                  </a:txBody>
                  <a:tcPr/>
                </a:tc>
                <a:tc>
                  <a:txBody>
                    <a:bodyPr/>
                    <a:lstStyle/>
                    <a:p>
                      <a:r>
                        <a:rPr lang="en-US" sz="1400" b="0" i="0" kern="1200" dirty="0">
                          <a:solidFill>
                            <a:srgbClr val="FF0000"/>
                          </a:solidFill>
                          <a:effectLst/>
                          <a:latin typeface="+mn-lt"/>
                          <a:ea typeface="+mn-ea"/>
                          <a:cs typeface="+mn-cs"/>
                        </a:rPr>
                        <a:t>0.745</a:t>
                      </a:r>
                      <a:endParaRPr lang="en-US" sz="1400" dirty="0">
                        <a:solidFill>
                          <a:srgbClr val="FF0000"/>
                        </a:solidFill>
                      </a:endParaRPr>
                    </a:p>
                  </a:txBody>
                  <a:tcPr/>
                </a:tc>
                <a:extLst>
                  <a:ext uri="{0D108BD9-81ED-4DB2-BD59-A6C34878D82A}">
                    <a16:rowId xmlns:a16="http://schemas.microsoft.com/office/drawing/2014/main" val="3777919945"/>
                  </a:ext>
                </a:extLst>
              </a:tr>
              <a:tr h="294899">
                <a:tc>
                  <a:txBody>
                    <a:bodyPr/>
                    <a:lstStyle/>
                    <a:p>
                      <a:r>
                        <a:rPr lang="en-US" sz="1400" b="0" i="0" kern="1200" dirty="0">
                          <a:solidFill>
                            <a:schemeClr val="tx1"/>
                          </a:solidFill>
                          <a:effectLst/>
                          <a:latin typeface="+mn-lt"/>
                          <a:ea typeface="+mn-ea"/>
                          <a:cs typeface="+mn-cs"/>
                        </a:rPr>
                        <a:t>MSE</a:t>
                      </a:r>
                      <a:endParaRPr lang="en-US" sz="1400" dirty="0"/>
                    </a:p>
                  </a:txBody>
                  <a:tcPr/>
                </a:tc>
                <a:tc>
                  <a:txBody>
                    <a:bodyPr/>
                    <a:lstStyle/>
                    <a:p>
                      <a:r>
                        <a:rPr lang="en-US" sz="1400" b="0" i="0" kern="1200" dirty="0">
                          <a:solidFill>
                            <a:srgbClr val="FF0000"/>
                          </a:solidFill>
                          <a:effectLst/>
                          <a:latin typeface="+mn-lt"/>
                          <a:ea typeface="+mn-ea"/>
                          <a:cs typeface="+mn-cs"/>
                        </a:rPr>
                        <a:t>1312665.261</a:t>
                      </a:r>
                      <a:endParaRPr lang="en-US" sz="1400" dirty="0">
                        <a:solidFill>
                          <a:srgbClr val="FF0000"/>
                        </a:solidFill>
                      </a:endParaRPr>
                    </a:p>
                  </a:txBody>
                  <a:tcPr/>
                </a:tc>
                <a:tc>
                  <a:txBody>
                    <a:bodyPr/>
                    <a:lstStyle/>
                    <a:p>
                      <a:r>
                        <a:rPr lang="en-US" sz="1400" b="0" i="0" kern="1200" dirty="0">
                          <a:solidFill>
                            <a:schemeClr val="tx1"/>
                          </a:solidFill>
                          <a:effectLst/>
                          <a:latin typeface="+mn-lt"/>
                          <a:ea typeface="+mn-ea"/>
                          <a:cs typeface="+mn-cs"/>
                        </a:rPr>
                        <a:t>Sigma2 </a:t>
                      </a:r>
                      <a:r>
                        <a:rPr lang="en-US" sz="1400" dirty="0"/>
                        <a:t>P value </a:t>
                      </a:r>
                    </a:p>
                  </a:txBody>
                  <a:tcPr/>
                </a:tc>
                <a:tc>
                  <a:txBody>
                    <a:bodyPr/>
                    <a:lstStyle/>
                    <a:p>
                      <a:r>
                        <a:rPr lang="en-US" sz="1400" b="0" i="0" kern="1200" dirty="0">
                          <a:solidFill>
                            <a:srgbClr val="FF0000"/>
                          </a:solidFill>
                          <a:effectLst/>
                          <a:latin typeface="+mn-lt"/>
                          <a:ea typeface="+mn-ea"/>
                          <a:cs typeface="+mn-cs"/>
                        </a:rPr>
                        <a:t>0.</a:t>
                      </a:r>
                      <a:r>
                        <a:rPr lang="en-US" altLang="zh-CN" sz="1400" b="0" i="0" kern="1200" dirty="0">
                          <a:solidFill>
                            <a:srgbClr val="FF0000"/>
                          </a:solidFill>
                          <a:effectLst/>
                          <a:latin typeface="+mn-lt"/>
                          <a:ea typeface="+mn-ea"/>
                          <a:cs typeface="+mn-cs"/>
                        </a:rPr>
                        <a:t>970</a:t>
                      </a:r>
                      <a:endParaRPr lang="en-US" sz="1400" dirty="0">
                        <a:solidFill>
                          <a:srgbClr val="FF0000"/>
                        </a:solidFill>
                      </a:endParaRPr>
                    </a:p>
                  </a:txBody>
                  <a:tcPr/>
                </a:tc>
                <a:extLst>
                  <a:ext uri="{0D108BD9-81ED-4DB2-BD59-A6C34878D82A}">
                    <a16:rowId xmlns:a16="http://schemas.microsoft.com/office/drawing/2014/main" val="1414680591"/>
                  </a:ext>
                </a:extLst>
              </a:tr>
              <a:tr h="294899">
                <a:tc>
                  <a:txBody>
                    <a:bodyPr/>
                    <a:lstStyle/>
                    <a:p>
                      <a:r>
                        <a:rPr lang="en-US" sz="1400" b="0" i="0" kern="1200" dirty="0">
                          <a:solidFill>
                            <a:schemeClr val="tx1"/>
                          </a:solidFill>
                          <a:effectLst/>
                          <a:latin typeface="+mn-lt"/>
                          <a:ea typeface="+mn-ea"/>
                          <a:cs typeface="+mn-cs"/>
                        </a:rPr>
                        <a:t>RMSE</a:t>
                      </a:r>
                      <a:endParaRPr lang="en-US" sz="1400" dirty="0"/>
                    </a:p>
                  </a:txBody>
                  <a:tcPr/>
                </a:tc>
                <a:tc>
                  <a:txBody>
                    <a:bodyPr/>
                    <a:lstStyle/>
                    <a:p>
                      <a:r>
                        <a:rPr lang="en-US" sz="1400" b="0" i="0" kern="1200" dirty="0">
                          <a:solidFill>
                            <a:srgbClr val="FF0000"/>
                          </a:solidFill>
                          <a:effectLst/>
                          <a:latin typeface="+mn-lt"/>
                          <a:ea typeface="+mn-ea"/>
                          <a:cs typeface="+mn-cs"/>
                        </a:rPr>
                        <a:t>1145.716</a:t>
                      </a:r>
                      <a:endParaRPr lang="en-US" sz="1400" dirty="0">
                        <a:solidFill>
                          <a:srgbClr val="FF0000"/>
                        </a:solidFill>
                      </a:endParaRPr>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979245997"/>
                  </a:ext>
                </a:extLst>
              </a:tr>
            </a:tbl>
          </a:graphicData>
        </a:graphic>
      </p:graphicFrame>
      <p:sp>
        <p:nvSpPr>
          <p:cNvPr id="40" name="TextBox 39">
            <a:extLst>
              <a:ext uri="{FF2B5EF4-FFF2-40B4-BE49-F238E27FC236}">
                <a16:creationId xmlns:a16="http://schemas.microsoft.com/office/drawing/2014/main" id="{C2E5DAB9-6673-4B16-3DFC-8CAAC9CAACF8}"/>
              </a:ext>
            </a:extLst>
          </p:cNvPr>
          <p:cNvSpPr txBox="1"/>
          <p:nvPr/>
        </p:nvSpPr>
        <p:spPr>
          <a:xfrm>
            <a:off x="10572780" y="3964597"/>
            <a:ext cx="2133600" cy="307777"/>
          </a:xfrm>
          <a:prstGeom prst="rect">
            <a:avLst/>
          </a:prstGeom>
          <a:noFill/>
        </p:spPr>
        <p:txBody>
          <a:bodyPr wrap="square" rtlCol="0">
            <a:spAutoFit/>
          </a:bodyPr>
          <a:lstStyle/>
          <a:p>
            <a:r>
              <a:rPr lang="en-US" sz="1400" dirty="0"/>
              <a:t>In-sample Forecast</a:t>
            </a:r>
          </a:p>
        </p:txBody>
      </p:sp>
      <p:sp>
        <p:nvSpPr>
          <p:cNvPr id="41" name="TextBox 40">
            <a:extLst>
              <a:ext uri="{FF2B5EF4-FFF2-40B4-BE49-F238E27FC236}">
                <a16:creationId xmlns:a16="http://schemas.microsoft.com/office/drawing/2014/main" id="{D67A6660-CC15-CA53-3822-328A43051AB8}"/>
              </a:ext>
            </a:extLst>
          </p:cNvPr>
          <p:cNvSpPr txBox="1"/>
          <p:nvPr/>
        </p:nvSpPr>
        <p:spPr>
          <a:xfrm>
            <a:off x="14908160" y="3957610"/>
            <a:ext cx="2133600" cy="307777"/>
          </a:xfrm>
          <a:prstGeom prst="rect">
            <a:avLst/>
          </a:prstGeom>
          <a:noFill/>
        </p:spPr>
        <p:txBody>
          <a:bodyPr wrap="square" rtlCol="0">
            <a:spAutoFit/>
          </a:bodyPr>
          <a:lstStyle/>
          <a:p>
            <a:r>
              <a:rPr lang="en-US" sz="1400" dirty="0"/>
              <a:t>Out-sample Forecast</a:t>
            </a:r>
          </a:p>
        </p:txBody>
      </p:sp>
      <p:pic>
        <p:nvPicPr>
          <p:cNvPr id="9" name="Picture 8">
            <a:extLst>
              <a:ext uri="{FF2B5EF4-FFF2-40B4-BE49-F238E27FC236}">
                <a16:creationId xmlns:a16="http://schemas.microsoft.com/office/drawing/2014/main" id="{92DDAC54-3742-7D96-D133-8A703D63FE3F}"/>
              </a:ext>
            </a:extLst>
          </p:cNvPr>
          <p:cNvPicPr>
            <a:picLocks noChangeAspect="1"/>
          </p:cNvPicPr>
          <p:nvPr/>
        </p:nvPicPr>
        <p:blipFill>
          <a:blip r:embed="rId8"/>
          <a:stretch>
            <a:fillRect/>
          </a:stretch>
        </p:blipFill>
        <p:spPr>
          <a:xfrm>
            <a:off x="8955568" y="4251988"/>
            <a:ext cx="4791297" cy="2906647"/>
          </a:xfrm>
          <a:prstGeom prst="rect">
            <a:avLst/>
          </a:prstGeom>
        </p:spPr>
      </p:pic>
      <p:pic>
        <p:nvPicPr>
          <p:cNvPr id="10" name="Picture 9">
            <a:extLst>
              <a:ext uri="{FF2B5EF4-FFF2-40B4-BE49-F238E27FC236}">
                <a16:creationId xmlns:a16="http://schemas.microsoft.com/office/drawing/2014/main" id="{F3FB0106-5C8A-8F6B-8357-89A1CC1E58F8}"/>
              </a:ext>
            </a:extLst>
          </p:cNvPr>
          <p:cNvPicPr>
            <a:picLocks noChangeAspect="1"/>
          </p:cNvPicPr>
          <p:nvPr/>
        </p:nvPicPr>
        <p:blipFill>
          <a:blip r:embed="rId9"/>
          <a:stretch>
            <a:fillRect/>
          </a:stretch>
        </p:blipFill>
        <p:spPr>
          <a:xfrm>
            <a:off x="13627285" y="4272373"/>
            <a:ext cx="4610379" cy="2886261"/>
          </a:xfrm>
          <a:prstGeom prst="rect">
            <a:avLst/>
          </a:prstGeom>
        </p:spPr>
      </p:pic>
      <p:sp>
        <p:nvSpPr>
          <p:cNvPr id="11" name="TextBox 10">
            <a:extLst>
              <a:ext uri="{FF2B5EF4-FFF2-40B4-BE49-F238E27FC236}">
                <a16:creationId xmlns:a16="http://schemas.microsoft.com/office/drawing/2014/main" id="{67557AB4-D065-7030-8B68-74CC5121B8A5}"/>
              </a:ext>
            </a:extLst>
          </p:cNvPr>
          <p:cNvSpPr txBox="1"/>
          <p:nvPr/>
        </p:nvSpPr>
        <p:spPr>
          <a:xfrm>
            <a:off x="9143857" y="812398"/>
            <a:ext cx="7557052" cy="523220"/>
          </a:xfrm>
          <a:prstGeom prst="rect">
            <a:avLst/>
          </a:prstGeom>
          <a:noFill/>
        </p:spPr>
        <p:txBody>
          <a:bodyPr wrap="square" rtlCol="0">
            <a:spAutoFit/>
          </a:bodyPr>
          <a:lstStyle/>
          <a:p>
            <a:r>
              <a:rPr lang="en-US" sz="1400" dirty="0"/>
              <a:t>ACF (autocorrelation function) and PACF (partial autocorrelation function) plots are often used to make preliminary judgments about the parameters p and q of the ARIMA model.</a:t>
            </a:r>
          </a:p>
        </p:txBody>
      </p:sp>
      <p:sp>
        <p:nvSpPr>
          <p:cNvPr id="12" name="TextBox 11">
            <a:extLst>
              <a:ext uri="{FF2B5EF4-FFF2-40B4-BE49-F238E27FC236}">
                <a16:creationId xmlns:a16="http://schemas.microsoft.com/office/drawing/2014/main" id="{3A39E795-85DF-1D6F-FCEF-8298EAAEB46C}"/>
              </a:ext>
            </a:extLst>
          </p:cNvPr>
          <p:cNvSpPr txBox="1"/>
          <p:nvPr/>
        </p:nvSpPr>
        <p:spPr>
          <a:xfrm>
            <a:off x="7768550" y="7277100"/>
            <a:ext cx="10528593" cy="2339102"/>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Conclusion</a:t>
            </a:r>
            <a:r>
              <a:rPr lang="zh-CN" altLang="en-US" sz="1600" dirty="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effectLst/>
                <a:highlight>
                  <a:srgbClr val="FFFFFF"/>
                </a:highlight>
                <a:latin typeface="Arial" panose="020B0604020202020204" pitchFamily="34" charset="0"/>
                <a:cs typeface="Arial" panose="020B0604020202020204" pitchFamily="34" charset="0"/>
              </a:rPr>
              <a:t>Daily Cycle Model indicating the model are not good fit for the data. </a:t>
            </a:r>
            <a:r>
              <a:rPr lang="en-US" sz="1600" dirty="0">
                <a:highlight>
                  <a:srgbClr val="FFFFFF"/>
                </a:highlight>
                <a:latin typeface="Arial" panose="020B0604020202020204" pitchFamily="34" charset="0"/>
                <a:cs typeface="Arial" panose="020B0604020202020204" pitchFamily="34" charset="0"/>
              </a:rPr>
              <a:t>Monthly cycle model fits the data better but has a large prediction error.</a:t>
            </a:r>
          </a:p>
          <a:p>
            <a:pPr marL="285750" indent="-285750">
              <a:buFont typeface="Arial" panose="020B0604020202020204" pitchFamily="34" charset="0"/>
              <a:buChar char="•"/>
            </a:pPr>
            <a:r>
              <a:rPr lang="en-US" sz="1600" dirty="0">
                <a:solidFill>
                  <a:srgbClr val="3B3B3B"/>
                </a:solidFill>
                <a:effectLst/>
                <a:highlight>
                  <a:srgbClr val="FFFFFF"/>
                </a:highlight>
                <a:latin typeface="Arial" panose="020B0604020202020204" pitchFamily="34" charset="0"/>
                <a:cs typeface="Arial" panose="020B0604020202020204" pitchFamily="34" charset="0"/>
              </a:rPr>
              <a:t>ACF and PACF show that most lags are not significant, and the parameters of the model mostly have high p-values, which indeed may indicate that there is no significance in the data.</a:t>
            </a:r>
          </a:p>
          <a:p>
            <a:pPr marL="285750" indent="-285750">
              <a:buFont typeface="Arial" panose="020B0604020202020204" pitchFamily="34" charset="0"/>
              <a:buChar char="•"/>
            </a:pPr>
            <a:r>
              <a:rPr lang="en-US" sz="1600" dirty="0">
                <a:solidFill>
                  <a:srgbClr val="3B3B3B"/>
                </a:solidFill>
                <a:highlight>
                  <a:srgbClr val="FFFFFF"/>
                </a:highlight>
                <a:latin typeface="Arial" panose="020B0604020202020204" pitchFamily="34" charset="0"/>
                <a:cs typeface="Arial" panose="020B0604020202020204" pitchFamily="34" charset="0"/>
              </a:rPr>
              <a:t>The hypothesis that only time factor significantly affects booking quantity is rejected.</a:t>
            </a:r>
          </a:p>
          <a:p>
            <a:pPr marL="285750" indent="-285750">
              <a:buFont typeface="Arial" panose="020B0604020202020204" pitchFamily="34" charset="0"/>
              <a:buChar char="•"/>
            </a:pPr>
            <a:r>
              <a:rPr lang="en-US" sz="1600" b="1" dirty="0">
                <a:solidFill>
                  <a:srgbClr val="0070C0"/>
                </a:solidFill>
                <a:effectLst/>
                <a:highlight>
                  <a:srgbClr val="FFFFFF"/>
                </a:highlight>
                <a:latin typeface="Arial" panose="020B0604020202020204" pitchFamily="34" charset="0"/>
                <a:cs typeface="Arial" panose="020B0604020202020204" pitchFamily="34" charset="0"/>
              </a:rPr>
              <a:t>We can consider using machine learning models and other variables to predict the number of reservations or whether to cancel reservations. </a:t>
            </a:r>
          </a:p>
          <a:p>
            <a:endParaRPr lang="en-US"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26880"/>
            <a:ext cx="18297144" cy="960120"/>
            <a:chOff x="0" y="0"/>
            <a:chExt cx="24396192" cy="1280160"/>
          </a:xfrm>
        </p:grpSpPr>
        <p:sp>
          <p:nvSpPr>
            <p:cNvPr id="3" name="Freeform 3"/>
            <p:cNvSpPr/>
            <p:nvPr/>
          </p:nvSpPr>
          <p:spPr>
            <a:xfrm>
              <a:off x="0" y="0"/>
              <a:ext cx="24396192" cy="1280160"/>
            </a:xfrm>
            <a:custGeom>
              <a:avLst/>
              <a:gdLst/>
              <a:ahLst/>
              <a:cxnLst/>
              <a:rect l="l" t="t" r="r" b="b"/>
              <a:pathLst>
                <a:path w="24396192" h="1280160">
                  <a:moveTo>
                    <a:pt x="0" y="0"/>
                  </a:moveTo>
                  <a:lnTo>
                    <a:pt x="24396192" y="0"/>
                  </a:lnTo>
                  <a:lnTo>
                    <a:pt x="24396192" y="1280160"/>
                  </a:lnTo>
                  <a:lnTo>
                    <a:pt x="0" y="1280160"/>
                  </a:lnTo>
                  <a:close/>
                </a:path>
              </a:pathLst>
            </a:custGeom>
            <a:solidFill>
              <a:srgbClr val="002142"/>
            </a:solidFill>
          </p:spPr>
          <p:txBody>
            <a:bodyPr/>
            <a:lstStyle/>
            <a:p>
              <a:endParaRPr lang="en-US"/>
            </a:p>
          </p:txBody>
        </p:sp>
      </p:grpSp>
      <p:grpSp>
        <p:nvGrpSpPr>
          <p:cNvPr id="4" name="Group 4"/>
          <p:cNvGrpSpPr/>
          <p:nvPr/>
        </p:nvGrpSpPr>
        <p:grpSpPr>
          <a:xfrm>
            <a:off x="-4572" y="9299076"/>
            <a:ext cx="18297144" cy="41148"/>
            <a:chOff x="0" y="0"/>
            <a:chExt cx="24396192" cy="54864"/>
          </a:xfrm>
        </p:grpSpPr>
        <p:sp>
          <p:nvSpPr>
            <p:cNvPr id="5" name="Freeform 5"/>
            <p:cNvSpPr/>
            <p:nvPr/>
          </p:nvSpPr>
          <p:spPr>
            <a:xfrm>
              <a:off x="0" y="0"/>
              <a:ext cx="24396192" cy="54864"/>
            </a:xfrm>
            <a:custGeom>
              <a:avLst/>
              <a:gdLst/>
              <a:ahLst/>
              <a:cxnLst/>
              <a:rect l="l" t="t" r="r" b="b"/>
              <a:pathLst>
                <a:path w="24396192" h="54864">
                  <a:moveTo>
                    <a:pt x="0" y="0"/>
                  </a:moveTo>
                  <a:lnTo>
                    <a:pt x="24396192" y="0"/>
                  </a:lnTo>
                  <a:lnTo>
                    <a:pt x="24396192" y="54864"/>
                  </a:lnTo>
                  <a:lnTo>
                    <a:pt x="0" y="54864"/>
                  </a:lnTo>
                  <a:close/>
                </a:path>
              </a:pathLst>
            </a:custGeom>
            <a:solidFill>
              <a:srgbClr val="959595"/>
            </a:solidFill>
          </p:spPr>
          <p:txBody>
            <a:bodyPr/>
            <a:lstStyle/>
            <a:p>
              <a:endParaRPr lang="en-US"/>
            </a:p>
          </p:txBody>
        </p:sp>
      </p:grpSp>
      <p:sp>
        <p:nvSpPr>
          <p:cNvPr id="6" name="Freeform 6"/>
          <p:cNvSpPr/>
          <p:nvPr/>
        </p:nvSpPr>
        <p:spPr>
          <a:xfrm>
            <a:off x="1099646" y="9553080"/>
            <a:ext cx="2828736" cy="507721"/>
          </a:xfrm>
          <a:custGeom>
            <a:avLst/>
            <a:gdLst/>
            <a:ahLst/>
            <a:cxnLst/>
            <a:rect l="l" t="t" r="r" b="b"/>
            <a:pathLst>
              <a:path w="2828736" h="507721">
                <a:moveTo>
                  <a:pt x="0" y="0"/>
                </a:moveTo>
                <a:lnTo>
                  <a:pt x="2828736" y="0"/>
                </a:lnTo>
                <a:lnTo>
                  <a:pt x="2828736" y="507722"/>
                </a:lnTo>
                <a:lnTo>
                  <a:pt x="0" y="507722"/>
                </a:lnTo>
                <a:lnTo>
                  <a:pt x="0" y="0"/>
                </a:lnTo>
                <a:close/>
              </a:path>
            </a:pathLst>
          </a:custGeom>
          <a:blipFill>
            <a:blip r:embed="rId3"/>
            <a:stretch>
              <a:fillRect/>
            </a:stretch>
          </a:blipFill>
        </p:spPr>
        <p:txBody>
          <a:bodyPr/>
          <a:lstStyle/>
          <a:p>
            <a:endParaRPr lang="en-US"/>
          </a:p>
        </p:txBody>
      </p:sp>
      <p:sp>
        <p:nvSpPr>
          <p:cNvPr id="7" name="AutoShape 7"/>
          <p:cNvSpPr/>
          <p:nvPr/>
        </p:nvSpPr>
        <p:spPr>
          <a:xfrm rot="5291396">
            <a:off x="3845278" y="9806941"/>
            <a:ext cx="452335" cy="0"/>
          </a:xfrm>
          <a:prstGeom prst="line">
            <a:avLst/>
          </a:prstGeom>
          <a:ln w="9525" cap="rnd">
            <a:solidFill>
              <a:srgbClr val="C0BFB8"/>
            </a:solidFill>
            <a:prstDash val="solid"/>
            <a:headEnd type="none" w="sm" len="sm"/>
            <a:tailEnd type="none" w="sm" len="sm"/>
          </a:ln>
        </p:spPr>
        <p:txBody>
          <a:bodyPr/>
          <a:lstStyle/>
          <a:p>
            <a:endParaRPr lang="en-US"/>
          </a:p>
        </p:txBody>
      </p:sp>
      <p:sp>
        <p:nvSpPr>
          <p:cNvPr id="13" name="TextBox 13"/>
          <p:cNvSpPr txBox="1"/>
          <p:nvPr/>
        </p:nvSpPr>
        <p:spPr>
          <a:xfrm>
            <a:off x="4162872" y="9625842"/>
            <a:ext cx="1803603" cy="343148"/>
          </a:xfrm>
          <a:prstGeom prst="rect">
            <a:avLst/>
          </a:prstGeom>
        </p:spPr>
        <p:txBody>
          <a:bodyPr lIns="0" tIns="0" rIns="0" bIns="0" rtlCol="0" anchor="t">
            <a:spAutoFit/>
          </a:bodyPr>
          <a:lstStyle/>
          <a:p>
            <a:pPr algn="l">
              <a:lnSpc>
                <a:spcPts val="2160"/>
              </a:lnSpc>
            </a:pPr>
            <a:r>
              <a:rPr lang="en-US" sz="1800">
                <a:solidFill>
                  <a:srgbClr val="C0BFB8"/>
                </a:solidFill>
                <a:latin typeface="Arimo Light"/>
              </a:rPr>
              <a:t>KATZ SCHOOL</a:t>
            </a:r>
          </a:p>
        </p:txBody>
      </p:sp>
      <p:sp>
        <p:nvSpPr>
          <p:cNvPr id="14" name="TextBox 14"/>
          <p:cNvSpPr txBox="1"/>
          <p:nvPr/>
        </p:nvSpPr>
        <p:spPr>
          <a:xfrm>
            <a:off x="403180" y="264803"/>
            <a:ext cx="16825000" cy="1330322"/>
          </a:xfrm>
          <a:prstGeom prst="rect">
            <a:avLst/>
          </a:prstGeom>
        </p:spPr>
        <p:txBody>
          <a:bodyPr lIns="0" tIns="0" rIns="0" bIns="0" rtlCol="0" anchor="t">
            <a:spAutoFit/>
          </a:bodyPr>
          <a:lstStyle/>
          <a:p>
            <a:pPr algn="l">
              <a:lnSpc>
                <a:spcPts val="5248"/>
              </a:lnSpc>
            </a:pPr>
            <a:r>
              <a:rPr lang="en-US" sz="4800" dirty="0">
                <a:solidFill>
                  <a:srgbClr val="002142"/>
                </a:solidFill>
                <a:latin typeface="Arimo"/>
              </a:rPr>
              <a:t>6.2 Logistic Regression</a:t>
            </a:r>
          </a:p>
          <a:p>
            <a:pPr algn="l">
              <a:lnSpc>
                <a:spcPts val="5248"/>
              </a:lnSpc>
            </a:pPr>
            <a:endParaRPr lang="en-US" sz="4800" dirty="0">
              <a:solidFill>
                <a:srgbClr val="002142"/>
              </a:solidFill>
              <a:latin typeface="Arimo"/>
            </a:endParaRPr>
          </a:p>
        </p:txBody>
      </p:sp>
      <p:pic>
        <p:nvPicPr>
          <p:cNvPr id="9" name="图片 8">
            <a:extLst>
              <a:ext uri="{FF2B5EF4-FFF2-40B4-BE49-F238E27FC236}">
                <a16:creationId xmlns:a16="http://schemas.microsoft.com/office/drawing/2014/main" id="{84ECCB7E-7F17-E323-E26B-38F5A45B9BC2}"/>
              </a:ext>
            </a:extLst>
          </p:cNvPr>
          <p:cNvPicPr>
            <a:picLocks noChangeAspect="1"/>
          </p:cNvPicPr>
          <p:nvPr/>
        </p:nvPicPr>
        <p:blipFill>
          <a:blip r:embed="rId4"/>
          <a:stretch>
            <a:fillRect/>
          </a:stretch>
        </p:blipFill>
        <p:spPr>
          <a:xfrm>
            <a:off x="10111846" y="277366"/>
            <a:ext cx="5414873" cy="4005009"/>
          </a:xfrm>
          <a:prstGeom prst="rect">
            <a:avLst/>
          </a:prstGeom>
        </p:spPr>
      </p:pic>
      <p:graphicFrame>
        <p:nvGraphicFramePr>
          <p:cNvPr id="10" name="表格 9">
            <a:extLst>
              <a:ext uri="{FF2B5EF4-FFF2-40B4-BE49-F238E27FC236}">
                <a16:creationId xmlns:a16="http://schemas.microsoft.com/office/drawing/2014/main" id="{496B4A47-6CEE-AE4F-4126-64EABA42A5BA}"/>
              </a:ext>
            </a:extLst>
          </p:cNvPr>
          <p:cNvGraphicFramePr>
            <a:graphicFrameLocks noGrp="1"/>
          </p:cNvGraphicFramePr>
          <p:nvPr>
            <p:extLst>
              <p:ext uri="{D42A27DB-BD31-4B8C-83A1-F6EECF244321}">
                <p14:modId xmlns:p14="http://schemas.microsoft.com/office/powerpoint/2010/main" val="3952705227"/>
              </p:ext>
            </p:extLst>
          </p:nvPr>
        </p:nvGraphicFramePr>
        <p:xfrm>
          <a:off x="9448800" y="6131846"/>
          <a:ext cx="6740966" cy="2639564"/>
        </p:xfrm>
        <a:graphic>
          <a:graphicData uri="http://schemas.openxmlformats.org/drawingml/2006/table">
            <a:tbl>
              <a:tblPr firstRow="1" bandRow="1">
                <a:tableStyleId>{5C22544A-7EE6-4342-B048-85BDC9FD1C3A}</a:tableStyleId>
              </a:tblPr>
              <a:tblGrid>
                <a:gridCol w="1900704">
                  <a:extLst>
                    <a:ext uri="{9D8B030D-6E8A-4147-A177-3AD203B41FA5}">
                      <a16:colId xmlns:a16="http://schemas.microsoft.com/office/drawing/2014/main" val="4078133806"/>
                    </a:ext>
                  </a:extLst>
                </a:gridCol>
                <a:gridCol w="1716061">
                  <a:extLst>
                    <a:ext uri="{9D8B030D-6E8A-4147-A177-3AD203B41FA5}">
                      <a16:colId xmlns:a16="http://schemas.microsoft.com/office/drawing/2014/main" val="2975142658"/>
                    </a:ext>
                  </a:extLst>
                </a:gridCol>
                <a:gridCol w="3124201">
                  <a:extLst>
                    <a:ext uri="{9D8B030D-6E8A-4147-A177-3AD203B41FA5}">
                      <a16:colId xmlns:a16="http://schemas.microsoft.com/office/drawing/2014/main" val="2498799594"/>
                    </a:ext>
                  </a:extLst>
                </a:gridCol>
              </a:tblGrid>
              <a:tr h="372644">
                <a:tc>
                  <a:txBody>
                    <a:bodyPr/>
                    <a:lstStyle/>
                    <a:p>
                      <a:pPr fontAlgn="b"/>
                      <a:r>
                        <a:rPr lang="en-US" sz="1800" b="1" dirty="0">
                          <a:solidFill>
                            <a:sysClr val="windowText" lastClr="000000"/>
                          </a:solidFill>
                          <a:effectLst/>
                        </a:rPr>
                        <a:t>Metric</a:t>
                      </a:r>
                    </a:p>
                  </a:txBody>
                  <a:tcPr marL="89350" marR="89350" marT="44675" marB="4467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
                      <a:r>
                        <a:rPr lang="en-US" sz="1800" b="1">
                          <a:solidFill>
                            <a:sysClr val="windowText" lastClr="000000"/>
                          </a:solidFill>
                          <a:effectLst/>
                        </a:rPr>
                        <a:t>Cross Validation</a:t>
                      </a:r>
                    </a:p>
                  </a:txBody>
                  <a:tcPr marL="89350" marR="89350" marT="44675" marB="4467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
                      <a:r>
                        <a:rPr lang="en-US" sz="1800" b="1" dirty="0">
                          <a:solidFill>
                            <a:sysClr val="windowText" lastClr="000000"/>
                          </a:solidFill>
                          <a:effectLst/>
                        </a:rPr>
                        <a:t>Logistic Regression</a:t>
                      </a:r>
                    </a:p>
                  </a:txBody>
                  <a:tcPr marL="89350" marR="89350" marT="44675" marB="4467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3307952"/>
                  </a:ext>
                </a:extLst>
              </a:tr>
              <a:tr h="377820">
                <a:tc>
                  <a:txBody>
                    <a:bodyPr/>
                    <a:lstStyle/>
                    <a:p>
                      <a:pPr fontAlgn="base"/>
                      <a:r>
                        <a:rPr lang="en-US" sz="1800" b="1">
                          <a:solidFill>
                            <a:sysClr val="windowText" lastClr="000000"/>
                          </a:solidFill>
                          <a:effectLst/>
                        </a:rPr>
                        <a:t>Accuracy</a:t>
                      </a:r>
                      <a:endParaRPr lang="en-US" sz="1800">
                        <a:solidFill>
                          <a:sysClr val="windowText" lastClr="000000"/>
                        </a:solidFill>
                        <a:effectLst/>
                      </a:endParaRP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a:solidFill>
                            <a:sysClr val="windowText" lastClr="000000"/>
                          </a:solidFill>
                          <a:effectLst/>
                        </a:rPr>
                        <a:t>0.8096</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a:solidFill>
                            <a:sysClr val="windowText" lastClr="000000"/>
                          </a:solidFill>
                          <a:effectLst/>
                        </a:rPr>
                        <a:t>0.8132</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3906327"/>
                  </a:ext>
                </a:extLst>
              </a:tr>
              <a:tr h="377820">
                <a:tc>
                  <a:txBody>
                    <a:bodyPr/>
                    <a:lstStyle/>
                    <a:p>
                      <a:pPr fontAlgn="base"/>
                      <a:r>
                        <a:rPr lang="en-US" sz="1800" b="1">
                          <a:solidFill>
                            <a:sysClr val="windowText" lastClr="000000"/>
                          </a:solidFill>
                          <a:effectLst/>
                        </a:rPr>
                        <a:t>Precision</a:t>
                      </a:r>
                      <a:endParaRPr lang="en-US" sz="1800">
                        <a:solidFill>
                          <a:sysClr val="windowText" lastClr="000000"/>
                        </a:solidFill>
                        <a:effectLst/>
                      </a:endParaRP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a:solidFill>
                            <a:sysClr val="windowText" lastClr="000000"/>
                          </a:solidFill>
                          <a:effectLst/>
                        </a:rPr>
                        <a:t>0.8158</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dirty="0">
                          <a:solidFill>
                            <a:sysClr val="windowText" lastClr="000000"/>
                          </a:solidFill>
                          <a:effectLst/>
                        </a:rPr>
                        <a:t>0.816</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4668648"/>
                  </a:ext>
                </a:extLst>
              </a:tr>
              <a:tr h="377820">
                <a:tc>
                  <a:txBody>
                    <a:bodyPr/>
                    <a:lstStyle/>
                    <a:p>
                      <a:pPr fontAlgn="base"/>
                      <a:r>
                        <a:rPr lang="en-US" sz="1800" b="1">
                          <a:solidFill>
                            <a:sysClr val="windowText" lastClr="000000"/>
                          </a:solidFill>
                          <a:effectLst/>
                        </a:rPr>
                        <a:t>Recall</a:t>
                      </a:r>
                      <a:endParaRPr lang="en-US" sz="1800">
                        <a:solidFill>
                          <a:sysClr val="windowText" lastClr="000000"/>
                        </a:solidFill>
                        <a:effectLst/>
                      </a:endParaRP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dirty="0">
                          <a:solidFill>
                            <a:sysClr val="windowText" lastClr="000000"/>
                          </a:solidFill>
                          <a:effectLst/>
                        </a:rPr>
                        <a:t>0.8096</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a:solidFill>
                            <a:sysClr val="windowText" lastClr="000000"/>
                          </a:solidFill>
                          <a:effectLst/>
                        </a:rPr>
                        <a:t>0.8132</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9141417"/>
                  </a:ext>
                </a:extLst>
              </a:tr>
              <a:tr h="377820">
                <a:tc>
                  <a:txBody>
                    <a:bodyPr/>
                    <a:lstStyle/>
                    <a:p>
                      <a:pPr fontAlgn="base"/>
                      <a:r>
                        <a:rPr lang="en-US" sz="1800" b="1">
                          <a:solidFill>
                            <a:sysClr val="windowText" lastClr="000000"/>
                          </a:solidFill>
                          <a:effectLst/>
                        </a:rPr>
                        <a:t>F1 Score</a:t>
                      </a:r>
                      <a:endParaRPr lang="en-US" sz="1800">
                        <a:solidFill>
                          <a:sysClr val="windowText" lastClr="000000"/>
                        </a:solidFill>
                        <a:effectLst/>
                      </a:endParaRP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a:solidFill>
                            <a:sysClr val="windowText" lastClr="000000"/>
                          </a:solidFill>
                          <a:effectLst/>
                        </a:rPr>
                        <a:t>0.8022</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a:solidFill>
                            <a:sysClr val="windowText" lastClr="000000"/>
                          </a:solidFill>
                          <a:effectLst/>
                        </a:rPr>
                        <a:t>0.8068</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6508591"/>
                  </a:ext>
                </a:extLst>
              </a:tr>
              <a:tr h="377820">
                <a:tc>
                  <a:txBody>
                    <a:bodyPr/>
                    <a:lstStyle/>
                    <a:p>
                      <a:pPr fontAlgn="base"/>
                      <a:r>
                        <a:rPr lang="en-US" sz="1800" b="1">
                          <a:solidFill>
                            <a:sysClr val="windowText" lastClr="000000"/>
                          </a:solidFill>
                          <a:effectLst/>
                        </a:rPr>
                        <a:t>ROC AUC</a:t>
                      </a:r>
                      <a:endParaRPr lang="en-US" sz="1800">
                        <a:solidFill>
                          <a:sysClr val="windowText" lastClr="000000"/>
                        </a:solidFill>
                        <a:effectLst/>
                      </a:endParaRP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a:solidFill>
                            <a:sysClr val="windowText" lastClr="000000"/>
                          </a:solidFill>
                          <a:effectLst/>
                        </a:rPr>
                        <a:t>0.7735</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dirty="0">
                          <a:solidFill>
                            <a:sysClr val="windowText" lastClr="000000"/>
                          </a:solidFill>
                          <a:effectLst/>
                        </a:rPr>
                        <a:t>0.7785</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9368909"/>
                  </a:ext>
                </a:extLst>
              </a:tr>
              <a:tr h="377820">
                <a:tc>
                  <a:txBody>
                    <a:bodyPr/>
                    <a:lstStyle/>
                    <a:p>
                      <a:pPr fontAlgn="base"/>
                      <a:r>
                        <a:rPr lang="en-US" sz="1800" b="1">
                          <a:solidFill>
                            <a:sysClr val="windowText" lastClr="000000"/>
                          </a:solidFill>
                          <a:effectLst/>
                        </a:rPr>
                        <a:t>Confusion Matrix</a:t>
                      </a:r>
                      <a:endParaRPr lang="en-US" sz="1800">
                        <a:solidFill>
                          <a:sysClr val="windowText" lastClr="000000"/>
                        </a:solidFill>
                        <a:effectLst/>
                      </a:endParaRP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sz="1800" dirty="0">
                          <a:solidFill>
                            <a:sysClr val="windowText" lastClr="000000"/>
                          </a:solidFill>
                          <a:effectLst/>
                        </a:rPr>
                        <a:t>N/A</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altLang="zh-CN" sz="1800" dirty="0">
                          <a:solidFill>
                            <a:sysClr val="windowText" lastClr="000000"/>
                          </a:solidFill>
                          <a:effectLst/>
                        </a:rPr>
                        <a:t>[[19269, 1600], [4690, 8111]]</a:t>
                      </a:r>
                    </a:p>
                  </a:txBody>
                  <a:tcPr marL="89350" marR="89350" marT="44675" marB="44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9321787"/>
                  </a:ext>
                </a:extLst>
              </a:tr>
            </a:tbl>
          </a:graphicData>
        </a:graphic>
      </p:graphicFrame>
      <p:sp>
        <p:nvSpPr>
          <p:cNvPr id="18" name="文本框 17">
            <a:extLst>
              <a:ext uri="{FF2B5EF4-FFF2-40B4-BE49-F238E27FC236}">
                <a16:creationId xmlns:a16="http://schemas.microsoft.com/office/drawing/2014/main" id="{E7C8509D-00CC-275A-CF8A-EDE497CEBE5C}"/>
              </a:ext>
            </a:extLst>
          </p:cNvPr>
          <p:cNvSpPr txBox="1"/>
          <p:nvPr/>
        </p:nvSpPr>
        <p:spPr>
          <a:xfrm>
            <a:off x="8610600" y="4475803"/>
            <a:ext cx="8839200" cy="1200329"/>
          </a:xfrm>
          <a:prstGeom prst="rect">
            <a:avLst/>
          </a:prstGeom>
          <a:noFill/>
        </p:spPr>
        <p:txBody>
          <a:bodyPr wrap="square">
            <a:spAutoFit/>
          </a:bodyPr>
          <a:lstStyle/>
          <a:p>
            <a:pPr marL="285750" indent="-285750">
              <a:buFont typeface="Wingdings" pitchFamily="2" charset="2"/>
              <a:buChar char="Ø"/>
            </a:pPr>
            <a:r>
              <a:rPr lang="en-US" altLang="zh-CN" sz="2400" b="1" dirty="0">
                <a:latin typeface="Calibri" panose="020F0502020204030204" pitchFamily="34" charset="0"/>
                <a:cs typeface="Calibri" panose="020F0502020204030204" pitchFamily="34" charset="0"/>
              </a:rPr>
              <a:t>Finally, the best model is evaluated on the test set, with metrics like accuracy, Roc and </a:t>
            </a:r>
            <a:r>
              <a:rPr lang="en-US" altLang="zh-CN" sz="2400" b="1" dirty="0" err="1">
                <a:latin typeface="Calibri" panose="020F0502020204030204" pitchFamily="34" charset="0"/>
                <a:cs typeface="Calibri" panose="020F0502020204030204" pitchFamily="34" charset="0"/>
              </a:rPr>
              <a:t>Auc</a:t>
            </a:r>
            <a:r>
              <a:rPr lang="en-US" altLang="zh-CN" sz="2400" b="1" dirty="0">
                <a:latin typeface="Calibri" panose="020F0502020204030204" pitchFamily="34" charset="0"/>
                <a:cs typeface="Calibri" panose="020F0502020204030204" pitchFamily="34" charset="0"/>
              </a:rPr>
              <a:t>, R-squared, precision, recall, F1 score, and the confusion matrix calculated for comprehensive evaluation.</a:t>
            </a:r>
          </a:p>
        </p:txBody>
      </p:sp>
      <p:grpSp>
        <p:nvGrpSpPr>
          <p:cNvPr id="21" name="组合 20">
            <a:extLst>
              <a:ext uri="{FF2B5EF4-FFF2-40B4-BE49-F238E27FC236}">
                <a16:creationId xmlns:a16="http://schemas.microsoft.com/office/drawing/2014/main" id="{0EF42E7F-7D13-834B-C252-0B5462386095}"/>
              </a:ext>
            </a:extLst>
          </p:cNvPr>
          <p:cNvGrpSpPr/>
          <p:nvPr/>
        </p:nvGrpSpPr>
        <p:grpSpPr>
          <a:xfrm>
            <a:off x="284285" y="972626"/>
            <a:ext cx="9652199" cy="7966223"/>
            <a:chOff x="360858" y="2351572"/>
            <a:chExt cx="9266941" cy="6033247"/>
          </a:xfrm>
        </p:grpSpPr>
        <p:sp>
          <p:nvSpPr>
            <p:cNvPr id="17" name="Content Placeholder 2">
              <a:extLst>
                <a:ext uri="{FF2B5EF4-FFF2-40B4-BE49-F238E27FC236}">
                  <a16:creationId xmlns:a16="http://schemas.microsoft.com/office/drawing/2014/main" id="{1DEAF147-1DF1-1B49-2539-012338F3C596}"/>
                </a:ext>
              </a:extLst>
            </p:cNvPr>
            <p:cNvSpPr txBox="1">
              <a:spLocks/>
            </p:cNvSpPr>
            <p:nvPr/>
          </p:nvSpPr>
          <p:spPr>
            <a:xfrm>
              <a:off x="372580" y="2997903"/>
              <a:ext cx="9006476" cy="1349289"/>
            </a:xfrm>
            <a:prstGeom prst="rect">
              <a:avLst/>
            </a:prstGeom>
          </p:spPr>
          <p:txBody>
            <a:bodyPr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sz="1400" dirty="0">
                <a:latin typeface="Calibri" panose="020F0502020204030204" pitchFamily="34" charset="0"/>
                <a:cs typeface="Calibri" panose="020F0502020204030204" pitchFamily="34" charset="0"/>
              </a:endParaRPr>
            </a:p>
            <a:p>
              <a:r>
                <a:rPr lang="en-US" altLang="zh-CN" sz="2000" dirty="0">
                  <a:latin typeface="Calibri" panose="020F0502020204030204" pitchFamily="34" charset="0"/>
                  <a:cs typeface="Calibri" panose="020F0502020204030204" pitchFamily="34" charset="0"/>
                </a:rPr>
                <a:t>Hyperparameters tested: C values [0.001, 0.01, 0.1, 1, 10] and penalty types ['l1', 'l2'].</a:t>
              </a:r>
            </a:p>
            <a:p>
              <a:r>
                <a:rPr lang="en-US" altLang="zh-CN" sz="2000" dirty="0">
                  <a:latin typeface="Calibri" panose="020F0502020204030204" pitchFamily="34" charset="0"/>
                  <a:cs typeface="Calibri" panose="020F0502020204030204" pitchFamily="34" charset="0"/>
                </a:rPr>
                <a:t>Stratified K-Fold cross-validation (5 folds) ensures balanced class distributions. </a:t>
              </a:r>
            </a:p>
            <a:p>
              <a:r>
                <a:rPr lang="en-US" altLang="zh-CN" sz="2000" dirty="0">
                  <a:latin typeface="Calibri" panose="020F0502020204030204" pitchFamily="34" charset="0"/>
                  <a:cs typeface="Calibri" panose="020F0502020204030204" pitchFamily="34" charset="0"/>
                </a:rPr>
                <a:t>The best model is selected based on accuracy, which is plotted for different hyperparameter combinations. </a:t>
              </a:r>
            </a:p>
          </p:txBody>
        </p:sp>
        <p:pic>
          <p:nvPicPr>
            <p:cNvPr id="11" name="图片 10">
              <a:extLst>
                <a:ext uri="{FF2B5EF4-FFF2-40B4-BE49-F238E27FC236}">
                  <a16:creationId xmlns:a16="http://schemas.microsoft.com/office/drawing/2014/main" id="{0902BD60-3809-6521-0CB8-30F73C9A6148}"/>
                </a:ext>
              </a:extLst>
            </p:cNvPr>
            <p:cNvPicPr>
              <a:picLocks noChangeAspect="1"/>
            </p:cNvPicPr>
            <p:nvPr/>
          </p:nvPicPr>
          <p:blipFill rotWithShape="1">
            <a:blip r:embed="rId5"/>
            <a:srcRect b="24482"/>
            <a:stretch/>
          </p:blipFill>
          <p:spPr>
            <a:xfrm>
              <a:off x="730985" y="4343132"/>
              <a:ext cx="7009965" cy="3437023"/>
            </a:xfrm>
            <a:prstGeom prst="rect">
              <a:avLst/>
            </a:prstGeom>
          </p:spPr>
        </p:pic>
        <p:sp>
          <p:nvSpPr>
            <p:cNvPr id="12" name="TextBox 20">
              <a:extLst>
                <a:ext uri="{FF2B5EF4-FFF2-40B4-BE49-F238E27FC236}">
                  <a16:creationId xmlns:a16="http://schemas.microsoft.com/office/drawing/2014/main" id="{55934BE2-1D7D-334A-FE85-FB5EA9983644}"/>
                </a:ext>
              </a:extLst>
            </p:cNvPr>
            <p:cNvSpPr txBox="1"/>
            <p:nvPr/>
          </p:nvSpPr>
          <p:spPr>
            <a:xfrm>
              <a:off x="360858" y="2351572"/>
              <a:ext cx="7750220" cy="722596"/>
            </a:xfrm>
            <a:prstGeom prst="rect">
              <a:avLst/>
            </a:prstGeom>
            <a:noFill/>
          </p:spPr>
          <p:txBody>
            <a:bodyPr wrap="square" rtlCol="0">
              <a:spAutoFit/>
            </a:bodyPr>
            <a:lstStyle/>
            <a:p>
              <a:pPr marL="285750" indent="-285750">
                <a:buFont typeface="Wingdings" pitchFamily="2" charset="2"/>
                <a:buChar char="Ø"/>
              </a:pPr>
              <a:r>
                <a:rPr lang="en-US" altLang="zh-CN" sz="2800" b="1" dirty="0"/>
                <a:t>Using </a:t>
              </a:r>
              <a:r>
                <a:rPr lang="en-US" altLang="zh-CN" sz="2800" b="1" dirty="0" err="1"/>
                <a:t>GridSearchCV</a:t>
              </a:r>
              <a:r>
                <a:rPr lang="en-US" altLang="zh-CN" sz="2800" b="1" dirty="0"/>
                <a:t> to tune hyperparameters of a logistic regression model with a </a:t>
              </a:r>
              <a:r>
                <a:rPr lang="en-US" altLang="zh-CN" sz="2800" b="1" dirty="0" err="1"/>
                <a:t>liblinear</a:t>
              </a:r>
              <a:r>
                <a:rPr lang="en-US" altLang="zh-CN" sz="2800" b="1" dirty="0"/>
                <a:t> solver. </a:t>
              </a:r>
            </a:p>
          </p:txBody>
        </p:sp>
        <p:sp>
          <p:nvSpPr>
            <p:cNvPr id="20" name="文本框 19">
              <a:extLst>
                <a:ext uri="{FF2B5EF4-FFF2-40B4-BE49-F238E27FC236}">
                  <a16:creationId xmlns:a16="http://schemas.microsoft.com/office/drawing/2014/main" id="{0BA19E1B-671D-D90C-0828-2CAC49BC82C5}"/>
                </a:ext>
              </a:extLst>
            </p:cNvPr>
            <p:cNvSpPr txBox="1"/>
            <p:nvPr/>
          </p:nvSpPr>
          <p:spPr>
            <a:xfrm>
              <a:off x="475007" y="7988556"/>
              <a:ext cx="9152792" cy="396263"/>
            </a:xfrm>
            <a:prstGeom prst="rect">
              <a:avLst/>
            </a:prstGeom>
            <a:noFill/>
          </p:spPr>
          <p:txBody>
            <a:bodyPr wrap="square">
              <a:spAutoFit/>
            </a:bodyPr>
            <a:lstStyle/>
            <a:p>
              <a:pPr marL="285750" indent="-285750" algn="l">
                <a:buFont typeface="Wingdings" pitchFamily="2" charset="2"/>
                <a:buChar char="Ø"/>
              </a:pPr>
              <a:r>
                <a:rPr lang="en-US" altLang="zh-CN" sz="2800" b="1" i="0" dirty="0">
                  <a:solidFill>
                    <a:srgbClr val="0D0D0D"/>
                  </a:solidFill>
                  <a:effectLst/>
                  <a:highlight>
                    <a:srgbClr val="FFFFFF"/>
                  </a:highlight>
                  <a:latin typeface="Calibri" panose="020F0502020204030204" pitchFamily="34" charset="0"/>
                  <a:cs typeface="Calibri" panose="020F0502020204030204" pitchFamily="34" charset="0"/>
                </a:rPr>
                <a:t>Best model selected with C: 1 and penalty: 'l2'.</a:t>
              </a:r>
            </a:p>
          </p:txBody>
        </p:sp>
      </p:grpSp>
    </p:spTree>
    <p:extLst>
      <p:ext uri="{BB962C8B-B14F-4D97-AF65-F5344CB8AC3E}">
        <p14:creationId xmlns:p14="http://schemas.microsoft.com/office/powerpoint/2010/main" val="4142146531"/>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1402</TotalTime>
  <Words>2460</Words>
  <Application>Microsoft Office PowerPoint</Application>
  <PresentationFormat>自定义</PresentationFormat>
  <Paragraphs>357</Paragraphs>
  <Slides>16</Slides>
  <Notes>9</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16</vt:i4>
      </vt:variant>
    </vt:vector>
  </HeadingPairs>
  <TitlesOfParts>
    <vt:vector size="30" baseType="lpstr">
      <vt:lpstr>Lato Extended</vt:lpstr>
      <vt:lpstr>Arimo Bold</vt:lpstr>
      <vt:lpstr>Menlo</vt:lpstr>
      <vt:lpstr>Calibri</vt:lpstr>
      <vt:lpstr>Helvetica</vt:lpstr>
      <vt:lpstr>Arial</vt:lpstr>
      <vt:lpstr>Arimo</vt:lpstr>
      <vt:lpstr>Arial Bold</vt:lpstr>
      <vt:lpstr>Söhne</vt:lpstr>
      <vt:lpstr>Wingdings</vt:lpstr>
      <vt:lpstr>Arimo Light</vt:lpstr>
      <vt:lpstr>Inter</vt:lpstr>
      <vt:lpstr>Consolas</vt:lpstr>
      <vt:lpstr>Office Theme</vt:lpstr>
      <vt:lpstr>Final Project  Hotel booking Analysis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Environment Presentation</dc:title>
  <dc:creator>CRY</dc:creator>
  <cp:lastModifiedBy>Ruoyu Chen</cp:lastModifiedBy>
  <cp:revision>16</cp:revision>
  <dcterms:created xsi:type="dcterms:W3CDTF">2006-08-16T00:00:00Z</dcterms:created>
  <dcterms:modified xsi:type="dcterms:W3CDTF">2024-05-06T22:21:14Z</dcterms:modified>
  <dc:identifier>DAF2y92yMJc</dc:identifier>
</cp:coreProperties>
</file>